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6"/>
  </p:notesMasterIdLst>
  <p:handoutMasterIdLst>
    <p:handoutMasterId r:id="rId47"/>
  </p:handoutMasterIdLst>
  <p:sldIdLst>
    <p:sldId id="256" r:id="rId5"/>
    <p:sldId id="295" r:id="rId6"/>
    <p:sldId id="265" r:id="rId7"/>
    <p:sldId id="303" r:id="rId8"/>
    <p:sldId id="266" r:id="rId9"/>
    <p:sldId id="267" r:id="rId10"/>
    <p:sldId id="299" r:id="rId11"/>
    <p:sldId id="257" r:id="rId12"/>
    <p:sldId id="272" r:id="rId13"/>
    <p:sldId id="302" r:id="rId14"/>
    <p:sldId id="296" r:id="rId15"/>
    <p:sldId id="276" r:id="rId16"/>
    <p:sldId id="297" r:id="rId17"/>
    <p:sldId id="273" r:id="rId18"/>
    <p:sldId id="275" r:id="rId19"/>
    <p:sldId id="294" r:id="rId20"/>
    <p:sldId id="307" r:id="rId21"/>
    <p:sldId id="274" r:id="rId22"/>
    <p:sldId id="277" r:id="rId23"/>
    <p:sldId id="268" r:id="rId24"/>
    <p:sldId id="269" r:id="rId25"/>
    <p:sldId id="278" r:id="rId26"/>
    <p:sldId id="279" r:id="rId27"/>
    <p:sldId id="281" r:id="rId28"/>
    <p:sldId id="282" r:id="rId29"/>
    <p:sldId id="283" r:id="rId30"/>
    <p:sldId id="284" r:id="rId31"/>
    <p:sldId id="285" r:id="rId32"/>
    <p:sldId id="286" r:id="rId33"/>
    <p:sldId id="287" r:id="rId34"/>
    <p:sldId id="288" r:id="rId35"/>
    <p:sldId id="290" r:id="rId36"/>
    <p:sldId id="289" r:id="rId37"/>
    <p:sldId id="262" r:id="rId38"/>
    <p:sldId id="291" r:id="rId39"/>
    <p:sldId id="301" r:id="rId40"/>
    <p:sldId id="304" r:id="rId41"/>
    <p:sldId id="305" r:id="rId42"/>
    <p:sldId id="306" r:id="rId43"/>
    <p:sldId id="309" r:id="rId44"/>
    <p:sldId id="308" r:id="rId4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67D3"/>
    <a:srgbClr val="3D7E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64662"/>
  </p:normalViewPr>
  <p:slideViewPr>
    <p:cSldViewPr snapToGrid="0" snapToObjects="1">
      <p:cViewPr varScale="1">
        <p:scale>
          <a:sx n="75" d="100"/>
          <a:sy n="75" d="100"/>
        </p:scale>
        <p:origin x="1560" y="16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_rels/data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 Id="rId4" Type="http://schemas.openxmlformats.org/officeDocument/2006/relationships/image" Target="../media/image29.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 Id="rId4"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126C5F-E905-2349-A0A5-72FA8C5DDC9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s-ES"/>
        </a:p>
      </dgm:t>
    </dgm:pt>
    <dgm:pt modelId="{00B65ED2-6FBC-694D-AC83-6812BFC3FC77}">
      <dgm:prSet/>
      <dgm:spPr/>
      <dgm:t>
        <a:bodyPr/>
        <a:lstStyle/>
        <a:p>
          <a:r>
            <a:rPr lang="es-CL" dirty="0"/>
            <a:t>¿Qué es la interacción fármaco nutriente?</a:t>
          </a:r>
        </a:p>
      </dgm:t>
    </dgm:pt>
    <dgm:pt modelId="{DBC003D4-AA33-F741-9B76-59E1DB1CB7E3}" type="parTrans" cxnId="{C9A4FA00-E0F3-2B4D-8927-24F7132CFE94}">
      <dgm:prSet/>
      <dgm:spPr/>
      <dgm:t>
        <a:bodyPr/>
        <a:lstStyle/>
        <a:p>
          <a:endParaRPr lang="es-ES"/>
        </a:p>
      </dgm:t>
    </dgm:pt>
    <dgm:pt modelId="{C691422C-79AD-944E-94E2-7C75600BA3A3}" type="sibTrans" cxnId="{C9A4FA00-E0F3-2B4D-8927-24F7132CFE94}">
      <dgm:prSet/>
      <dgm:spPr/>
      <dgm:t>
        <a:bodyPr/>
        <a:lstStyle/>
        <a:p>
          <a:endParaRPr lang="es-ES"/>
        </a:p>
      </dgm:t>
    </dgm:pt>
    <dgm:pt modelId="{536091B7-44C6-B142-B1E8-F4AC3A6D045E}">
      <dgm:prSet/>
      <dgm:spPr/>
      <dgm:t>
        <a:bodyPr/>
        <a:lstStyle/>
        <a:p>
          <a:r>
            <a:rPr lang="es-CL" dirty="0"/>
            <a:t>Importancia de la interacción fármaco nutriente en el niño</a:t>
          </a:r>
        </a:p>
      </dgm:t>
    </dgm:pt>
    <dgm:pt modelId="{61750B37-0A33-404A-AD62-F262FB4EAD32}" type="parTrans" cxnId="{D0787332-9B59-094A-A85B-5CAC113D9994}">
      <dgm:prSet/>
      <dgm:spPr/>
      <dgm:t>
        <a:bodyPr/>
        <a:lstStyle/>
        <a:p>
          <a:endParaRPr lang="es-ES"/>
        </a:p>
      </dgm:t>
    </dgm:pt>
    <dgm:pt modelId="{ABB822CD-D2A0-BA49-B3BC-859BDA0DBFC7}" type="sibTrans" cxnId="{D0787332-9B59-094A-A85B-5CAC113D9994}">
      <dgm:prSet/>
      <dgm:spPr/>
      <dgm:t>
        <a:bodyPr/>
        <a:lstStyle/>
        <a:p>
          <a:endParaRPr lang="es-ES"/>
        </a:p>
      </dgm:t>
    </dgm:pt>
    <dgm:pt modelId="{C8696282-5DBD-CE4C-98AE-1EB54A4CE0D4}">
      <dgm:prSet/>
      <dgm:spPr/>
      <dgm:t>
        <a:bodyPr/>
        <a:lstStyle/>
        <a:p>
          <a:r>
            <a:rPr lang="es-CL" dirty="0"/>
            <a:t>¿Cómo se produce la interacción fámaco nutriente? </a:t>
          </a:r>
        </a:p>
      </dgm:t>
    </dgm:pt>
    <dgm:pt modelId="{E309DC60-8BB7-0A43-A2F2-A9879684013F}" type="parTrans" cxnId="{86759AE0-0C0D-0044-848A-5C43549F6B62}">
      <dgm:prSet/>
      <dgm:spPr/>
      <dgm:t>
        <a:bodyPr/>
        <a:lstStyle/>
        <a:p>
          <a:endParaRPr lang="es-ES"/>
        </a:p>
      </dgm:t>
    </dgm:pt>
    <dgm:pt modelId="{5232B554-33A8-D346-B421-C05B8BFDBC51}" type="sibTrans" cxnId="{86759AE0-0C0D-0044-848A-5C43549F6B62}">
      <dgm:prSet/>
      <dgm:spPr/>
      <dgm:t>
        <a:bodyPr/>
        <a:lstStyle/>
        <a:p>
          <a:endParaRPr lang="es-ES"/>
        </a:p>
      </dgm:t>
    </dgm:pt>
    <dgm:pt modelId="{A0C1E4F1-3CCC-FF41-B1B1-A300CDA4907A}">
      <dgm:prSet/>
      <dgm:spPr/>
      <dgm:t>
        <a:bodyPr/>
        <a:lstStyle/>
        <a:p>
          <a:r>
            <a:rPr lang="es-CL" dirty="0"/>
            <a:t>Posibles interacciones F-N producidas en el niño</a:t>
          </a:r>
        </a:p>
      </dgm:t>
    </dgm:pt>
    <dgm:pt modelId="{2697763B-03D4-8B4F-8DC1-679F526DAE79}" type="parTrans" cxnId="{E9BC9B50-43AF-8545-9BF0-064259868AE0}">
      <dgm:prSet/>
      <dgm:spPr/>
      <dgm:t>
        <a:bodyPr/>
        <a:lstStyle/>
        <a:p>
          <a:endParaRPr lang="es-ES"/>
        </a:p>
      </dgm:t>
    </dgm:pt>
    <dgm:pt modelId="{3881C4AD-7AE7-3645-8831-4870090A29FA}" type="sibTrans" cxnId="{E9BC9B50-43AF-8545-9BF0-064259868AE0}">
      <dgm:prSet/>
      <dgm:spPr/>
      <dgm:t>
        <a:bodyPr/>
        <a:lstStyle/>
        <a:p>
          <a:endParaRPr lang="es-ES"/>
        </a:p>
      </dgm:t>
    </dgm:pt>
    <dgm:pt modelId="{7B103C5B-2A16-0B48-A052-FF352ABEC05A}">
      <dgm:prSet/>
      <dgm:spPr/>
      <dgm:t>
        <a:bodyPr/>
        <a:lstStyle/>
        <a:p>
          <a:r>
            <a:rPr lang="es-CL" dirty="0"/>
            <a:t>Métodos de administración de fármacos e interacción </a:t>
          </a:r>
        </a:p>
      </dgm:t>
    </dgm:pt>
    <dgm:pt modelId="{CE7E65A1-35A2-2D41-945F-5F803813D31D}" type="parTrans" cxnId="{C417DC1D-721D-1041-8FE4-3EA3A1480A77}">
      <dgm:prSet/>
      <dgm:spPr/>
      <dgm:t>
        <a:bodyPr/>
        <a:lstStyle/>
        <a:p>
          <a:endParaRPr lang="es-ES"/>
        </a:p>
      </dgm:t>
    </dgm:pt>
    <dgm:pt modelId="{C1DF13BD-CBD0-7549-8345-C226D233A6BF}" type="sibTrans" cxnId="{C417DC1D-721D-1041-8FE4-3EA3A1480A77}">
      <dgm:prSet/>
      <dgm:spPr/>
      <dgm:t>
        <a:bodyPr/>
        <a:lstStyle/>
        <a:p>
          <a:endParaRPr lang="es-ES"/>
        </a:p>
      </dgm:t>
    </dgm:pt>
    <dgm:pt modelId="{B208CA43-3C77-0144-BF95-2E1EA98E05A8}" type="pres">
      <dgm:prSet presAssocID="{E3126C5F-E905-2349-A0A5-72FA8C5DDC9A}" presName="Name0" presStyleCnt="0">
        <dgm:presLayoutVars>
          <dgm:dir/>
          <dgm:resizeHandles val="exact"/>
        </dgm:presLayoutVars>
      </dgm:prSet>
      <dgm:spPr/>
    </dgm:pt>
    <dgm:pt modelId="{5691B745-28F9-F148-996F-E49A9AC013C9}" type="pres">
      <dgm:prSet presAssocID="{E3126C5F-E905-2349-A0A5-72FA8C5DDC9A}" presName="arrow" presStyleLbl="bgShp" presStyleIdx="0" presStyleCnt="1"/>
      <dgm:spPr/>
    </dgm:pt>
    <dgm:pt modelId="{9A11BDC9-608D-FF43-A874-F361E3229940}" type="pres">
      <dgm:prSet presAssocID="{E3126C5F-E905-2349-A0A5-72FA8C5DDC9A}" presName="points" presStyleCnt="0"/>
      <dgm:spPr/>
    </dgm:pt>
    <dgm:pt modelId="{2DF8F8F6-1AB7-5D44-9DCB-C2587D32ABA8}" type="pres">
      <dgm:prSet presAssocID="{00B65ED2-6FBC-694D-AC83-6812BFC3FC77}" presName="compositeA" presStyleCnt="0"/>
      <dgm:spPr/>
    </dgm:pt>
    <dgm:pt modelId="{0D5E77F8-89D1-7642-9AEC-0A3811F95FD3}" type="pres">
      <dgm:prSet presAssocID="{00B65ED2-6FBC-694D-AC83-6812BFC3FC77}" presName="textA" presStyleLbl="revTx" presStyleIdx="0" presStyleCnt="5">
        <dgm:presLayoutVars>
          <dgm:bulletEnabled val="1"/>
        </dgm:presLayoutVars>
      </dgm:prSet>
      <dgm:spPr/>
    </dgm:pt>
    <dgm:pt modelId="{2A25238D-7E60-EA44-8B62-00053ADFFE6B}" type="pres">
      <dgm:prSet presAssocID="{00B65ED2-6FBC-694D-AC83-6812BFC3FC77}" presName="circleA" presStyleLbl="node1" presStyleIdx="0" presStyleCnt="5"/>
      <dgm:spPr/>
    </dgm:pt>
    <dgm:pt modelId="{4FBE846E-0C1C-8F46-9044-2FEA2B0B8098}" type="pres">
      <dgm:prSet presAssocID="{00B65ED2-6FBC-694D-AC83-6812BFC3FC77}" presName="spaceA" presStyleCnt="0"/>
      <dgm:spPr/>
    </dgm:pt>
    <dgm:pt modelId="{19D0F469-AAC3-5949-83B7-5E59A5156F29}" type="pres">
      <dgm:prSet presAssocID="{C691422C-79AD-944E-94E2-7C75600BA3A3}" presName="space" presStyleCnt="0"/>
      <dgm:spPr/>
    </dgm:pt>
    <dgm:pt modelId="{7EA072F9-8204-4143-A1F4-7EAACF6DA8CE}" type="pres">
      <dgm:prSet presAssocID="{536091B7-44C6-B142-B1E8-F4AC3A6D045E}" presName="compositeB" presStyleCnt="0"/>
      <dgm:spPr/>
    </dgm:pt>
    <dgm:pt modelId="{9634DB61-B20A-DF4D-B1A9-E6FA8EE00700}" type="pres">
      <dgm:prSet presAssocID="{536091B7-44C6-B142-B1E8-F4AC3A6D045E}" presName="textB" presStyleLbl="revTx" presStyleIdx="1" presStyleCnt="5">
        <dgm:presLayoutVars>
          <dgm:bulletEnabled val="1"/>
        </dgm:presLayoutVars>
      </dgm:prSet>
      <dgm:spPr/>
    </dgm:pt>
    <dgm:pt modelId="{C45ED6E5-C2DA-0E40-AB4E-6F1221BD1D3F}" type="pres">
      <dgm:prSet presAssocID="{536091B7-44C6-B142-B1E8-F4AC3A6D045E}" presName="circleB" presStyleLbl="node1" presStyleIdx="1" presStyleCnt="5"/>
      <dgm:spPr/>
    </dgm:pt>
    <dgm:pt modelId="{48360C1E-25C4-EA40-BEE3-05FE83C11FB5}" type="pres">
      <dgm:prSet presAssocID="{536091B7-44C6-B142-B1E8-F4AC3A6D045E}" presName="spaceB" presStyleCnt="0"/>
      <dgm:spPr/>
    </dgm:pt>
    <dgm:pt modelId="{9A3FD2BB-E396-BD44-B11E-80C5CBBF5AEC}" type="pres">
      <dgm:prSet presAssocID="{ABB822CD-D2A0-BA49-B3BC-859BDA0DBFC7}" presName="space" presStyleCnt="0"/>
      <dgm:spPr/>
    </dgm:pt>
    <dgm:pt modelId="{14665F58-5924-164C-A489-5747E6D93FDA}" type="pres">
      <dgm:prSet presAssocID="{C8696282-5DBD-CE4C-98AE-1EB54A4CE0D4}" presName="compositeA" presStyleCnt="0"/>
      <dgm:spPr/>
    </dgm:pt>
    <dgm:pt modelId="{ACB7DC3E-1B2F-8F47-818A-115EEEB1A9AA}" type="pres">
      <dgm:prSet presAssocID="{C8696282-5DBD-CE4C-98AE-1EB54A4CE0D4}" presName="textA" presStyleLbl="revTx" presStyleIdx="2" presStyleCnt="5">
        <dgm:presLayoutVars>
          <dgm:bulletEnabled val="1"/>
        </dgm:presLayoutVars>
      </dgm:prSet>
      <dgm:spPr/>
    </dgm:pt>
    <dgm:pt modelId="{F6CEB0A0-8B62-374F-9F84-E9190E58C487}" type="pres">
      <dgm:prSet presAssocID="{C8696282-5DBD-CE4C-98AE-1EB54A4CE0D4}" presName="circleA" presStyleLbl="node1" presStyleIdx="2" presStyleCnt="5"/>
      <dgm:spPr/>
    </dgm:pt>
    <dgm:pt modelId="{98515856-64DF-D24A-A353-A02E8771382E}" type="pres">
      <dgm:prSet presAssocID="{C8696282-5DBD-CE4C-98AE-1EB54A4CE0D4}" presName="spaceA" presStyleCnt="0"/>
      <dgm:spPr/>
    </dgm:pt>
    <dgm:pt modelId="{4D709EC3-8B99-DF4D-8B87-9DF2E9300C44}" type="pres">
      <dgm:prSet presAssocID="{5232B554-33A8-D346-B421-C05B8BFDBC51}" presName="space" presStyleCnt="0"/>
      <dgm:spPr/>
    </dgm:pt>
    <dgm:pt modelId="{5FE6F559-A485-8D43-B9A6-99873B034DB4}" type="pres">
      <dgm:prSet presAssocID="{A0C1E4F1-3CCC-FF41-B1B1-A300CDA4907A}" presName="compositeB" presStyleCnt="0"/>
      <dgm:spPr/>
    </dgm:pt>
    <dgm:pt modelId="{2BBF4729-559C-FC42-9A87-4E943FB58D35}" type="pres">
      <dgm:prSet presAssocID="{A0C1E4F1-3CCC-FF41-B1B1-A300CDA4907A}" presName="textB" presStyleLbl="revTx" presStyleIdx="3" presStyleCnt="5">
        <dgm:presLayoutVars>
          <dgm:bulletEnabled val="1"/>
        </dgm:presLayoutVars>
      </dgm:prSet>
      <dgm:spPr/>
    </dgm:pt>
    <dgm:pt modelId="{F730E665-D738-2042-8566-37D4B6C350DC}" type="pres">
      <dgm:prSet presAssocID="{A0C1E4F1-3CCC-FF41-B1B1-A300CDA4907A}" presName="circleB" presStyleLbl="node1" presStyleIdx="3" presStyleCnt="5"/>
      <dgm:spPr/>
    </dgm:pt>
    <dgm:pt modelId="{F91B20E7-A96B-004C-917C-158C99E157F1}" type="pres">
      <dgm:prSet presAssocID="{A0C1E4F1-3CCC-FF41-B1B1-A300CDA4907A}" presName="spaceB" presStyleCnt="0"/>
      <dgm:spPr/>
    </dgm:pt>
    <dgm:pt modelId="{7D53113C-CB00-344E-BFAE-509C8FF70E7A}" type="pres">
      <dgm:prSet presAssocID="{3881C4AD-7AE7-3645-8831-4870090A29FA}" presName="space" presStyleCnt="0"/>
      <dgm:spPr/>
    </dgm:pt>
    <dgm:pt modelId="{6F941C61-739E-024B-8A93-4694ABF8BA11}" type="pres">
      <dgm:prSet presAssocID="{7B103C5B-2A16-0B48-A052-FF352ABEC05A}" presName="compositeA" presStyleCnt="0"/>
      <dgm:spPr/>
    </dgm:pt>
    <dgm:pt modelId="{DEEA5F51-75C3-8940-8FA4-4CB0B1C2D1A4}" type="pres">
      <dgm:prSet presAssocID="{7B103C5B-2A16-0B48-A052-FF352ABEC05A}" presName="textA" presStyleLbl="revTx" presStyleIdx="4" presStyleCnt="5">
        <dgm:presLayoutVars>
          <dgm:bulletEnabled val="1"/>
        </dgm:presLayoutVars>
      </dgm:prSet>
      <dgm:spPr/>
    </dgm:pt>
    <dgm:pt modelId="{4BC978CD-6190-9840-B7FD-CB35525A74A5}" type="pres">
      <dgm:prSet presAssocID="{7B103C5B-2A16-0B48-A052-FF352ABEC05A}" presName="circleA" presStyleLbl="node1" presStyleIdx="4" presStyleCnt="5"/>
      <dgm:spPr/>
    </dgm:pt>
    <dgm:pt modelId="{A41D47CC-7711-7E48-8AEF-DC3D507E2DA4}" type="pres">
      <dgm:prSet presAssocID="{7B103C5B-2A16-0B48-A052-FF352ABEC05A}" presName="spaceA" presStyleCnt="0"/>
      <dgm:spPr/>
    </dgm:pt>
  </dgm:ptLst>
  <dgm:cxnLst>
    <dgm:cxn modelId="{C9A4FA00-E0F3-2B4D-8927-24F7132CFE94}" srcId="{E3126C5F-E905-2349-A0A5-72FA8C5DDC9A}" destId="{00B65ED2-6FBC-694D-AC83-6812BFC3FC77}" srcOrd="0" destOrd="0" parTransId="{DBC003D4-AA33-F741-9B76-59E1DB1CB7E3}" sibTransId="{C691422C-79AD-944E-94E2-7C75600BA3A3}"/>
    <dgm:cxn modelId="{3497C405-2E84-3E49-8609-24BD5A6CCB35}" type="presOf" srcId="{7B103C5B-2A16-0B48-A052-FF352ABEC05A}" destId="{DEEA5F51-75C3-8940-8FA4-4CB0B1C2D1A4}" srcOrd="0" destOrd="0" presId="urn:microsoft.com/office/officeart/2005/8/layout/hProcess11"/>
    <dgm:cxn modelId="{C417DC1D-721D-1041-8FE4-3EA3A1480A77}" srcId="{E3126C5F-E905-2349-A0A5-72FA8C5DDC9A}" destId="{7B103C5B-2A16-0B48-A052-FF352ABEC05A}" srcOrd="4" destOrd="0" parTransId="{CE7E65A1-35A2-2D41-945F-5F803813D31D}" sibTransId="{C1DF13BD-CBD0-7549-8345-C226D233A6BF}"/>
    <dgm:cxn modelId="{6E1EC12E-C560-9D4B-A511-49D3E55F9CCE}" type="presOf" srcId="{C8696282-5DBD-CE4C-98AE-1EB54A4CE0D4}" destId="{ACB7DC3E-1B2F-8F47-818A-115EEEB1A9AA}" srcOrd="0" destOrd="0" presId="urn:microsoft.com/office/officeart/2005/8/layout/hProcess11"/>
    <dgm:cxn modelId="{D0787332-9B59-094A-A85B-5CAC113D9994}" srcId="{E3126C5F-E905-2349-A0A5-72FA8C5DDC9A}" destId="{536091B7-44C6-B142-B1E8-F4AC3A6D045E}" srcOrd="1" destOrd="0" parTransId="{61750B37-0A33-404A-AD62-F262FB4EAD32}" sibTransId="{ABB822CD-D2A0-BA49-B3BC-859BDA0DBFC7}"/>
    <dgm:cxn modelId="{C3AA4334-2021-5148-AAD4-8DD584663A69}" type="presOf" srcId="{E3126C5F-E905-2349-A0A5-72FA8C5DDC9A}" destId="{B208CA43-3C77-0144-BF95-2E1EA98E05A8}" srcOrd="0" destOrd="0" presId="urn:microsoft.com/office/officeart/2005/8/layout/hProcess11"/>
    <dgm:cxn modelId="{E9BC9B50-43AF-8545-9BF0-064259868AE0}" srcId="{E3126C5F-E905-2349-A0A5-72FA8C5DDC9A}" destId="{A0C1E4F1-3CCC-FF41-B1B1-A300CDA4907A}" srcOrd="3" destOrd="0" parTransId="{2697763B-03D4-8B4F-8DC1-679F526DAE79}" sibTransId="{3881C4AD-7AE7-3645-8831-4870090A29FA}"/>
    <dgm:cxn modelId="{E1092494-1264-B740-BDA0-8DE0469A1656}" type="presOf" srcId="{00B65ED2-6FBC-694D-AC83-6812BFC3FC77}" destId="{0D5E77F8-89D1-7642-9AEC-0A3811F95FD3}" srcOrd="0" destOrd="0" presId="urn:microsoft.com/office/officeart/2005/8/layout/hProcess11"/>
    <dgm:cxn modelId="{92C3C9B4-4F87-3F47-8154-F1B28D83B187}" type="presOf" srcId="{A0C1E4F1-3CCC-FF41-B1B1-A300CDA4907A}" destId="{2BBF4729-559C-FC42-9A87-4E943FB58D35}" srcOrd="0" destOrd="0" presId="urn:microsoft.com/office/officeart/2005/8/layout/hProcess11"/>
    <dgm:cxn modelId="{45D442E0-DC3B-674F-901A-1639A5DC30A1}" type="presOf" srcId="{536091B7-44C6-B142-B1E8-F4AC3A6D045E}" destId="{9634DB61-B20A-DF4D-B1A9-E6FA8EE00700}" srcOrd="0" destOrd="0" presId="urn:microsoft.com/office/officeart/2005/8/layout/hProcess11"/>
    <dgm:cxn modelId="{86759AE0-0C0D-0044-848A-5C43549F6B62}" srcId="{E3126C5F-E905-2349-A0A5-72FA8C5DDC9A}" destId="{C8696282-5DBD-CE4C-98AE-1EB54A4CE0D4}" srcOrd="2" destOrd="0" parTransId="{E309DC60-8BB7-0A43-A2F2-A9879684013F}" sibTransId="{5232B554-33A8-D346-B421-C05B8BFDBC51}"/>
    <dgm:cxn modelId="{D702643B-2538-6D40-894F-98BE632DDE02}" type="presParOf" srcId="{B208CA43-3C77-0144-BF95-2E1EA98E05A8}" destId="{5691B745-28F9-F148-996F-E49A9AC013C9}" srcOrd="0" destOrd="0" presId="urn:microsoft.com/office/officeart/2005/8/layout/hProcess11"/>
    <dgm:cxn modelId="{F95BD4F3-ABF9-0545-AEBE-7942C63AC31D}" type="presParOf" srcId="{B208CA43-3C77-0144-BF95-2E1EA98E05A8}" destId="{9A11BDC9-608D-FF43-A874-F361E3229940}" srcOrd="1" destOrd="0" presId="urn:microsoft.com/office/officeart/2005/8/layout/hProcess11"/>
    <dgm:cxn modelId="{9926549E-C156-0040-9616-507D000227E2}" type="presParOf" srcId="{9A11BDC9-608D-FF43-A874-F361E3229940}" destId="{2DF8F8F6-1AB7-5D44-9DCB-C2587D32ABA8}" srcOrd="0" destOrd="0" presId="urn:microsoft.com/office/officeart/2005/8/layout/hProcess11"/>
    <dgm:cxn modelId="{B976FEF2-7067-F74E-9825-9AB926C4EFBB}" type="presParOf" srcId="{2DF8F8F6-1AB7-5D44-9DCB-C2587D32ABA8}" destId="{0D5E77F8-89D1-7642-9AEC-0A3811F95FD3}" srcOrd="0" destOrd="0" presId="urn:microsoft.com/office/officeart/2005/8/layout/hProcess11"/>
    <dgm:cxn modelId="{F4E063B5-C8D5-2B42-9F91-61E63C27BB21}" type="presParOf" srcId="{2DF8F8F6-1AB7-5D44-9DCB-C2587D32ABA8}" destId="{2A25238D-7E60-EA44-8B62-00053ADFFE6B}" srcOrd="1" destOrd="0" presId="urn:microsoft.com/office/officeart/2005/8/layout/hProcess11"/>
    <dgm:cxn modelId="{208290F8-A4DF-B74D-ADC5-35F9F9852698}" type="presParOf" srcId="{2DF8F8F6-1AB7-5D44-9DCB-C2587D32ABA8}" destId="{4FBE846E-0C1C-8F46-9044-2FEA2B0B8098}" srcOrd="2" destOrd="0" presId="urn:microsoft.com/office/officeart/2005/8/layout/hProcess11"/>
    <dgm:cxn modelId="{80AF3B36-A497-C047-A3A0-C960E8603AA1}" type="presParOf" srcId="{9A11BDC9-608D-FF43-A874-F361E3229940}" destId="{19D0F469-AAC3-5949-83B7-5E59A5156F29}" srcOrd="1" destOrd="0" presId="urn:microsoft.com/office/officeart/2005/8/layout/hProcess11"/>
    <dgm:cxn modelId="{1548581C-92A0-504B-A797-5BB64DC7345D}" type="presParOf" srcId="{9A11BDC9-608D-FF43-A874-F361E3229940}" destId="{7EA072F9-8204-4143-A1F4-7EAACF6DA8CE}" srcOrd="2" destOrd="0" presId="urn:microsoft.com/office/officeart/2005/8/layout/hProcess11"/>
    <dgm:cxn modelId="{3D761D38-E8EF-874C-A893-B0939B58F634}" type="presParOf" srcId="{7EA072F9-8204-4143-A1F4-7EAACF6DA8CE}" destId="{9634DB61-B20A-DF4D-B1A9-E6FA8EE00700}" srcOrd="0" destOrd="0" presId="urn:microsoft.com/office/officeart/2005/8/layout/hProcess11"/>
    <dgm:cxn modelId="{369FC02D-622E-774A-B71F-708F45A0D8C7}" type="presParOf" srcId="{7EA072F9-8204-4143-A1F4-7EAACF6DA8CE}" destId="{C45ED6E5-C2DA-0E40-AB4E-6F1221BD1D3F}" srcOrd="1" destOrd="0" presId="urn:microsoft.com/office/officeart/2005/8/layout/hProcess11"/>
    <dgm:cxn modelId="{1D138D1B-0FC7-2D46-A54A-D3839B056D35}" type="presParOf" srcId="{7EA072F9-8204-4143-A1F4-7EAACF6DA8CE}" destId="{48360C1E-25C4-EA40-BEE3-05FE83C11FB5}" srcOrd="2" destOrd="0" presId="urn:microsoft.com/office/officeart/2005/8/layout/hProcess11"/>
    <dgm:cxn modelId="{9153A91C-656D-9048-8829-7F0E1CE5DB7E}" type="presParOf" srcId="{9A11BDC9-608D-FF43-A874-F361E3229940}" destId="{9A3FD2BB-E396-BD44-B11E-80C5CBBF5AEC}" srcOrd="3" destOrd="0" presId="urn:microsoft.com/office/officeart/2005/8/layout/hProcess11"/>
    <dgm:cxn modelId="{71CA3247-52B7-9B41-8A5F-4510D3F844D0}" type="presParOf" srcId="{9A11BDC9-608D-FF43-A874-F361E3229940}" destId="{14665F58-5924-164C-A489-5747E6D93FDA}" srcOrd="4" destOrd="0" presId="urn:microsoft.com/office/officeart/2005/8/layout/hProcess11"/>
    <dgm:cxn modelId="{925BDF9D-4924-1F41-BA66-1E8072298A25}" type="presParOf" srcId="{14665F58-5924-164C-A489-5747E6D93FDA}" destId="{ACB7DC3E-1B2F-8F47-818A-115EEEB1A9AA}" srcOrd="0" destOrd="0" presId="urn:microsoft.com/office/officeart/2005/8/layout/hProcess11"/>
    <dgm:cxn modelId="{B1460D13-6857-9844-A896-4118D026CF8B}" type="presParOf" srcId="{14665F58-5924-164C-A489-5747E6D93FDA}" destId="{F6CEB0A0-8B62-374F-9F84-E9190E58C487}" srcOrd="1" destOrd="0" presId="urn:microsoft.com/office/officeart/2005/8/layout/hProcess11"/>
    <dgm:cxn modelId="{05EF5836-F485-3F46-B9F3-368C32B6AA1F}" type="presParOf" srcId="{14665F58-5924-164C-A489-5747E6D93FDA}" destId="{98515856-64DF-D24A-A353-A02E8771382E}" srcOrd="2" destOrd="0" presId="urn:microsoft.com/office/officeart/2005/8/layout/hProcess11"/>
    <dgm:cxn modelId="{999A45F9-3C7C-EC49-8F4B-841EA11D65FD}" type="presParOf" srcId="{9A11BDC9-608D-FF43-A874-F361E3229940}" destId="{4D709EC3-8B99-DF4D-8B87-9DF2E9300C44}" srcOrd="5" destOrd="0" presId="urn:microsoft.com/office/officeart/2005/8/layout/hProcess11"/>
    <dgm:cxn modelId="{CCF43178-5BC0-1D45-A68C-E17DD9FC53B4}" type="presParOf" srcId="{9A11BDC9-608D-FF43-A874-F361E3229940}" destId="{5FE6F559-A485-8D43-B9A6-99873B034DB4}" srcOrd="6" destOrd="0" presId="urn:microsoft.com/office/officeart/2005/8/layout/hProcess11"/>
    <dgm:cxn modelId="{D039BFC1-C01A-724B-94F8-B5278C9ED470}" type="presParOf" srcId="{5FE6F559-A485-8D43-B9A6-99873B034DB4}" destId="{2BBF4729-559C-FC42-9A87-4E943FB58D35}" srcOrd="0" destOrd="0" presId="urn:microsoft.com/office/officeart/2005/8/layout/hProcess11"/>
    <dgm:cxn modelId="{6DA29B29-99B7-F149-90EE-B9C666BA833C}" type="presParOf" srcId="{5FE6F559-A485-8D43-B9A6-99873B034DB4}" destId="{F730E665-D738-2042-8566-37D4B6C350DC}" srcOrd="1" destOrd="0" presId="urn:microsoft.com/office/officeart/2005/8/layout/hProcess11"/>
    <dgm:cxn modelId="{24F0F43E-DF49-EA48-B5BF-86B015D02A4B}" type="presParOf" srcId="{5FE6F559-A485-8D43-B9A6-99873B034DB4}" destId="{F91B20E7-A96B-004C-917C-158C99E157F1}" srcOrd="2" destOrd="0" presId="urn:microsoft.com/office/officeart/2005/8/layout/hProcess11"/>
    <dgm:cxn modelId="{90FB983C-A5BB-7D42-B7BB-A0F9C6D5B5C9}" type="presParOf" srcId="{9A11BDC9-608D-FF43-A874-F361E3229940}" destId="{7D53113C-CB00-344E-BFAE-509C8FF70E7A}" srcOrd="7" destOrd="0" presId="urn:microsoft.com/office/officeart/2005/8/layout/hProcess11"/>
    <dgm:cxn modelId="{21CD9208-2992-114A-8176-E9CC4A92D832}" type="presParOf" srcId="{9A11BDC9-608D-FF43-A874-F361E3229940}" destId="{6F941C61-739E-024B-8A93-4694ABF8BA11}" srcOrd="8" destOrd="0" presId="urn:microsoft.com/office/officeart/2005/8/layout/hProcess11"/>
    <dgm:cxn modelId="{BF2FC7FA-A9D6-EF46-8271-4F4D7FF70EE0}" type="presParOf" srcId="{6F941C61-739E-024B-8A93-4694ABF8BA11}" destId="{DEEA5F51-75C3-8940-8FA4-4CB0B1C2D1A4}" srcOrd="0" destOrd="0" presId="urn:microsoft.com/office/officeart/2005/8/layout/hProcess11"/>
    <dgm:cxn modelId="{B68CDBA1-153B-A749-B196-D3DB066F1FCA}" type="presParOf" srcId="{6F941C61-739E-024B-8A93-4694ABF8BA11}" destId="{4BC978CD-6190-9840-B7FD-CB35525A74A5}" srcOrd="1" destOrd="0" presId="urn:microsoft.com/office/officeart/2005/8/layout/hProcess11"/>
    <dgm:cxn modelId="{3566D5DE-670D-D146-A5A9-E5FA12BF300B}" type="presParOf" srcId="{6F941C61-739E-024B-8A93-4694ABF8BA11}" destId="{A41D47CC-7711-7E48-8AEF-DC3D507E2DA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EF655E-3F2D-E54E-93C5-85E31BF720A6}" type="doc">
      <dgm:prSet loTypeId="urn:microsoft.com/office/officeart/2005/8/layout/venn1" loCatId="relationship" qsTypeId="urn:microsoft.com/office/officeart/2005/8/quickstyle/simple1" qsCatId="simple" csTypeId="urn:microsoft.com/office/officeart/2005/8/colors/colorful4" csCatId="colorful"/>
      <dgm:spPr/>
      <dgm:t>
        <a:bodyPr/>
        <a:lstStyle/>
        <a:p>
          <a:endParaRPr lang="es-ES"/>
        </a:p>
      </dgm:t>
    </dgm:pt>
    <dgm:pt modelId="{4DA7310E-C1D7-164E-AF9A-2DC38AFFF467}">
      <dgm:prSet/>
      <dgm:spPr/>
      <dgm:t>
        <a:bodyPr/>
        <a:lstStyle/>
        <a:p>
          <a:r>
            <a:rPr lang="es-ES" b="1" dirty="0"/>
            <a:t>Vitamina D</a:t>
          </a:r>
          <a:endParaRPr lang="es-CL" dirty="0"/>
        </a:p>
      </dgm:t>
    </dgm:pt>
    <dgm:pt modelId="{CB83E082-9BA9-554E-9025-367D85BC07ED}" type="parTrans" cxnId="{4CB80BDA-F9F5-6043-90EB-12D85F6FAF8A}">
      <dgm:prSet/>
      <dgm:spPr/>
      <dgm:t>
        <a:bodyPr/>
        <a:lstStyle/>
        <a:p>
          <a:endParaRPr lang="es-ES"/>
        </a:p>
      </dgm:t>
    </dgm:pt>
    <dgm:pt modelId="{C3026917-769A-7849-8E08-F2E91AC6B392}" type="sibTrans" cxnId="{4CB80BDA-F9F5-6043-90EB-12D85F6FAF8A}">
      <dgm:prSet/>
      <dgm:spPr/>
      <dgm:t>
        <a:bodyPr/>
        <a:lstStyle/>
        <a:p>
          <a:endParaRPr lang="es-ES"/>
        </a:p>
      </dgm:t>
    </dgm:pt>
    <dgm:pt modelId="{C70929DB-56F9-6046-89AB-DEFD9D61BACB}">
      <dgm:prSet/>
      <dgm:spPr/>
      <dgm:t>
        <a:bodyPr/>
        <a:lstStyle/>
        <a:p>
          <a:r>
            <a:rPr lang="es-ES" b="1"/>
            <a:t>Vitamina B12</a:t>
          </a:r>
          <a:endParaRPr lang="es-CL"/>
        </a:p>
      </dgm:t>
    </dgm:pt>
    <dgm:pt modelId="{0B6DAF4B-131E-7D46-84B2-39ABE04C89AE}" type="parTrans" cxnId="{9A6E7478-98A9-D341-B455-A80FE1AA581B}">
      <dgm:prSet/>
      <dgm:spPr/>
      <dgm:t>
        <a:bodyPr/>
        <a:lstStyle/>
        <a:p>
          <a:endParaRPr lang="es-ES"/>
        </a:p>
      </dgm:t>
    </dgm:pt>
    <dgm:pt modelId="{AC542D12-8546-024D-B008-127AB8791315}" type="sibTrans" cxnId="{9A6E7478-98A9-D341-B455-A80FE1AA581B}">
      <dgm:prSet/>
      <dgm:spPr/>
      <dgm:t>
        <a:bodyPr/>
        <a:lstStyle/>
        <a:p>
          <a:endParaRPr lang="es-ES"/>
        </a:p>
      </dgm:t>
    </dgm:pt>
    <dgm:pt modelId="{54F4D75E-6F1A-1C42-AC88-E76B25C05DC0}">
      <dgm:prSet/>
      <dgm:spPr/>
      <dgm:t>
        <a:bodyPr/>
        <a:lstStyle/>
        <a:p>
          <a:r>
            <a:rPr lang="es-ES" b="1"/>
            <a:t>Ácido fólico</a:t>
          </a:r>
          <a:endParaRPr lang="es-CL"/>
        </a:p>
      </dgm:t>
    </dgm:pt>
    <dgm:pt modelId="{9618C907-19B4-714A-8DA0-3D05B6304373}" type="parTrans" cxnId="{1B012AF1-6E3F-AD43-9970-C1110156C895}">
      <dgm:prSet/>
      <dgm:spPr/>
      <dgm:t>
        <a:bodyPr/>
        <a:lstStyle/>
        <a:p>
          <a:endParaRPr lang="es-ES"/>
        </a:p>
      </dgm:t>
    </dgm:pt>
    <dgm:pt modelId="{A9D0DBA7-239B-2D4F-9A13-D8834527B364}" type="sibTrans" cxnId="{1B012AF1-6E3F-AD43-9970-C1110156C895}">
      <dgm:prSet/>
      <dgm:spPr/>
      <dgm:t>
        <a:bodyPr/>
        <a:lstStyle/>
        <a:p>
          <a:endParaRPr lang="es-ES"/>
        </a:p>
      </dgm:t>
    </dgm:pt>
    <dgm:pt modelId="{B5870D0E-BD08-C44E-8FA6-AD0FB884CDB7}">
      <dgm:prSet/>
      <dgm:spPr/>
      <dgm:t>
        <a:bodyPr/>
        <a:lstStyle/>
        <a:p>
          <a:r>
            <a:rPr lang="es-ES" b="1"/>
            <a:t>L- carnitina </a:t>
          </a:r>
          <a:endParaRPr lang="es-CL"/>
        </a:p>
      </dgm:t>
    </dgm:pt>
    <dgm:pt modelId="{F9C93A6A-4A44-134B-B5B3-50CF51A945D8}" type="parTrans" cxnId="{67D9E4AC-7AC6-724F-B62E-1273479A9694}">
      <dgm:prSet/>
      <dgm:spPr/>
      <dgm:t>
        <a:bodyPr/>
        <a:lstStyle/>
        <a:p>
          <a:endParaRPr lang="es-ES"/>
        </a:p>
      </dgm:t>
    </dgm:pt>
    <dgm:pt modelId="{DF6408E4-CFA0-F446-80E7-D9CC535E7480}" type="sibTrans" cxnId="{67D9E4AC-7AC6-724F-B62E-1273479A9694}">
      <dgm:prSet/>
      <dgm:spPr/>
      <dgm:t>
        <a:bodyPr/>
        <a:lstStyle/>
        <a:p>
          <a:endParaRPr lang="es-ES"/>
        </a:p>
      </dgm:t>
    </dgm:pt>
    <dgm:pt modelId="{B3867BD1-F62F-784F-968B-6552E9663D48}">
      <dgm:prSet/>
      <dgm:spPr/>
      <dgm:t>
        <a:bodyPr/>
        <a:lstStyle/>
        <a:p>
          <a:r>
            <a:rPr lang="es-ES" b="1"/>
            <a:t>Vitamina K</a:t>
          </a:r>
          <a:endParaRPr lang="es-CL"/>
        </a:p>
      </dgm:t>
    </dgm:pt>
    <dgm:pt modelId="{EFE53115-752C-EA42-8A51-51319E49450D}" type="parTrans" cxnId="{BB487289-D8D1-CD4F-B75D-4ABCA61CB15D}">
      <dgm:prSet/>
      <dgm:spPr/>
      <dgm:t>
        <a:bodyPr/>
        <a:lstStyle/>
        <a:p>
          <a:endParaRPr lang="es-ES"/>
        </a:p>
      </dgm:t>
    </dgm:pt>
    <dgm:pt modelId="{B2DB6F9A-850B-4649-AA08-A8C2C32134AC}" type="sibTrans" cxnId="{BB487289-D8D1-CD4F-B75D-4ABCA61CB15D}">
      <dgm:prSet/>
      <dgm:spPr/>
      <dgm:t>
        <a:bodyPr/>
        <a:lstStyle/>
        <a:p>
          <a:endParaRPr lang="es-ES"/>
        </a:p>
      </dgm:t>
    </dgm:pt>
    <dgm:pt modelId="{4917333E-D869-9B43-996D-A217D67CF1F0}" type="pres">
      <dgm:prSet presAssocID="{A4EF655E-3F2D-E54E-93C5-85E31BF720A6}" presName="compositeShape" presStyleCnt="0">
        <dgm:presLayoutVars>
          <dgm:chMax val="7"/>
          <dgm:dir/>
          <dgm:resizeHandles val="exact"/>
        </dgm:presLayoutVars>
      </dgm:prSet>
      <dgm:spPr/>
    </dgm:pt>
    <dgm:pt modelId="{12ADF89D-3A1F-9742-96C8-278B3740C1B8}" type="pres">
      <dgm:prSet presAssocID="{4DA7310E-C1D7-164E-AF9A-2DC38AFFF467}" presName="circ1" presStyleLbl="vennNode1" presStyleIdx="0" presStyleCnt="5"/>
      <dgm:spPr/>
    </dgm:pt>
    <dgm:pt modelId="{A6968970-F90C-4D48-B128-242FCE1C4EE2}" type="pres">
      <dgm:prSet presAssocID="{4DA7310E-C1D7-164E-AF9A-2DC38AFFF467}" presName="circ1Tx" presStyleLbl="revTx" presStyleIdx="0" presStyleCnt="0">
        <dgm:presLayoutVars>
          <dgm:chMax val="0"/>
          <dgm:chPref val="0"/>
          <dgm:bulletEnabled val="1"/>
        </dgm:presLayoutVars>
      </dgm:prSet>
      <dgm:spPr/>
    </dgm:pt>
    <dgm:pt modelId="{3B4ECB5A-2BD3-AB4B-8056-2B2FBCDB6F73}" type="pres">
      <dgm:prSet presAssocID="{C70929DB-56F9-6046-89AB-DEFD9D61BACB}" presName="circ2" presStyleLbl="vennNode1" presStyleIdx="1" presStyleCnt="5"/>
      <dgm:spPr/>
    </dgm:pt>
    <dgm:pt modelId="{9D9A4215-A932-0247-B425-1A90C00FB341}" type="pres">
      <dgm:prSet presAssocID="{C70929DB-56F9-6046-89AB-DEFD9D61BACB}" presName="circ2Tx" presStyleLbl="revTx" presStyleIdx="0" presStyleCnt="0">
        <dgm:presLayoutVars>
          <dgm:chMax val="0"/>
          <dgm:chPref val="0"/>
          <dgm:bulletEnabled val="1"/>
        </dgm:presLayoutVars>
      </dgm:prSet>
      <dgm:spPr/>
    </dgm:pt>
    <dgm:pt modelId="{396678A6-224A-D446-A51F-DC3D6ABE76EE}" type="pres">
      <dgm:prSet presAssocID="{54F4D75E-6F1A-1C42-AC88-E76B25C05DC0}" presName="circ3" presStyleLbl="vennNode1" presStyleIdx="2" presStyleCnt="5"/>
      <dgm:spPr/>
    </dgm:pt>
    <dgm:pt modelId="{1EB5243C-F92E-0B45-95D1-A8EBED8D960B}" type="pres">
      <dgm:prSet presAssocID="{54F4D75E-6F1A-1C42-AC88-E76B25C05DC0}" presName="circ3Tx" presStyleLbl="revTx" presStyleIdx="0" presStyleCnt="0">
        <dgm:presLayoutVars>
          <dgm:chMax val="0"/>
          <dgm:chPref val="0"/>
          <dgm:bulletEnabled val="1"/>
        </dgm:presLayoutVars>
      </dgm:prSet>
      <dgm:spPr/>
    </dgm:pt>
    <dgm:pt modelId="{2626177C-D928-7245-96E9-09FEF371D158}" type="pres">
      <dgm:prSet presAssocID="{B5870D0E-BD08-C44E-8FA6-AD0FB884CDB7}" presName="circ4" presStyleLbl="vennNode1" presStyleIdx="3" presStyleCnt="5"/>
      <dgm:spPr/>
    </dgm:pt>
    <dgm:pt modelId="{21C5F21A-DFEA-0741-80CC-3F7B6F1D6280}" type="pres">
      <dgm:prSet presAssocID="{B5870D0E-BD08-C44E-8FA6-AD0FB884CDB7}" presName="circ4Tx" presStyleLbl="revTx" presStyleIdx="0" presStyleCnt="0">
        <dgm:presLayoutVars>
          <dgm:chMax val="0"/>
          <dgm:chPref val="0"/>
          <dgm:bulletEnabled val="1"/>
        </dgm:presLayoutVars>
      </dgm:prSet>
      <dgm:spPr/>
    </dgm:pt>
    <dgm:pt modelId="{9DFB59E5-2579-C849-B8CD-F40C3D2E7F67}" type="pres">
      <dgm:prSet presAssocID="{B3867BD1-F62F-784F-968B-6552E9663D48}" presName="circ5" presStyleLbl="vennNode1" presStyleIdx="4" presStyleCnt="5"/>
      <dgm:spPr/>
    </dgm:pt>
    <dgm:pt modelId="{8D36A1BE-9D1F-6142-8793-C05F4DE653CF}" type="pres">
      <dgm:prSet presAssocID="{B3867BD1-F62F-784F-968B-6552E9663D48}" presName="circ5Tx" presStyleLbl="revTx" presStyleIdx="0" presStyleCnt="0">
        <dgm:presLayoutVars>
          <dgm:chMax val="0"/>
          <dgm:chPref val="0"/>
          <dgm:bulletEnabled val="1"/>
        </dgm:presLayoutVars>
      </dgm:prSet>
      <dgm:spPr/>
    </dgm:pt>
  </dgm:ptLst>
  <dgm:cxnLst>
    <dgm:cxn modelId="{E39E0522-2948-1A40-9B5E-3524CD9653ED}" type="presOf" srcId="{C70929DB-56F9-6046-89AB-DEFD9D61BACB}" destId="{9D9A4215-A932-0247-B425-1A90C00FB341}" srcOrd="0" destOrd="0" presId="urn:microsoft.com/office/officeart/2005/8/layout/venn1"/>
    <dgm:cxn modelId="{87B08825-9662-EB48-9476-5019B258B886}" type="presOf" srcId="{B5870D0E-BD08-C44E-8FA6-AD0FB884CDB7}" destId="{21C5F21A-DFEA-0741-80CC-3F7B6F1D6280}" srcOrd="0" destOrd="0" presId="urn:microsoft.com/office/officeart/2005/8/layout/venn1"/>
    <dgm:cxn modelId="{3C97E757-39B6-7B4E-A651-561A11B29E7D}" type="presOf" srcId="{A4EF655E-3F2D-E54E-93C5-85E31BF720A6}" destId="{4917333E-D869-9B43-996D-A217D67CF1F0}" srcOrd="0" destOrd="0" presId="urn:microsoft.com/office/officeart/2005/8/layout/venn1"/>
    <dgm:cxn modelId="{25E7926D-22C8-ED42-9118-27660AC53440}" type="presOf" srcId="{4DA7310E-C1D7-164E-AF9A-2DC38AFFF467}" destId="{A6968970-F90C-4D48-B128-242FCE1C4EE2}" srcOrd="0" destOrd="0" presId="urn:microsoft.com/office/officeart/2005/8/layout/venn1"/>
    <dgm:cxn modelId="{9A6E7478-98A9-D341-B455-A80FE1AA581B}" srcId="{A4EF655E-3F2D-E54E-93C5-85E31BF720A6}" destId="{C70929DB-56F9-6046-89AB-DEFD9D61BACB}" srcOrd="1" destOrd="0" parTransId="{0B6DAF4B-131E-7D46-84B2-39ABE04C89AE}" sibTransId="{AC542D12-8546-024D-B008-127AB8791315}"/>
    <dgm:cxn modelId="{BB487289-D8D1-CD4F-B75D-4ABCA61CB15D}" srcId="{A4EF655E-3F2D-E54E-93C5-85E31BF720A6}" destId="{B3867BD1-F62F-784F-968B-6552E9663D48}" srcOrd="4" destOrd="0" parTransId="{EFE53115-752C-EA42-8A51-51319E49450D}" sibTransId="{B2DB6F9A-850B-4649-AA08-A8C2C32134AC}"/>
    <dgm:cxn modelId="{04696B96-2801-CC4C-A54C-DBCC971B605B}" type="presOf" srcId="{B3867BD1-F62F-784F-968B-6552E9663D48}" destId="{8D36A1BE-9D1F-6142-8793-C05F4DE653CF}" srcOrd="0" destOrd="0" presId="urn:microsoft.com/office/officeart/2005/8/layout/venn1"/>
    <dgm:cxn modelId="{DF8445A0-5513-2F45-8DD3-4417F1083DC8}" type="presOf" srcId="{54F4D75E-6F1A-1C42-AC88-E76B25C05DC0}" destId="{1EB5243C-F92E-0B45-95D1-A8EBED8D960B}" srcOrd="0" destOrd="0" presId="urn:microsoft.com/office/officeart/2005/8/layout/venn1"/>
    <dgm:cxn modelId="{67D9E4AC-7AC6-724F-B62E-1273479A9694}" srcId="{A4EF655E-3F2D-E54E-93C5-85E31BF720A6}" destId="{B5870D0E-BD08-C44E-8FA6-AD0FB884CDB7}" srcOrd="3" destOrd="0" parTransId="{F9C93A6A-4A44-134B-B5B3-50CF51A945D8}" sibTransId="{DF6408E4-CFA0-F446-80E7-D9CC535E7480}"/>
    <dgm:cxn modelId="{4CB80BDA-F9F5-6043-90EB-12D85F6FAF8A}" srcId="{A4EF655E-3F2D-E54E-93C5-85E31BF720A6}" destId="{4DA7310E-C1D7-164E-AF9A-2DC38AFFF467}" srcOrd="0" destOrd="0" parTransId="{CB83E082-9BA9-554E-9025-367D85BC07ED}" sibTransId="{C3026917-769A-7849-8E08-F2E91AC6B392}"/>
    <dgm:cxn modelId="{1B012AF1-6E3F-AD43-9970-C1110156C895}" srcId="{A4EF655E-3F2D-E54E-93C5-85E31BF720A6}" destId="{54F4D75E-6F1A-1C42-AC88-E76B25C05DC0}" srcOrd="2" destOrd="0" parTransId="{9618C907-19B4-714A-8DA0-3D05B6304373}" sibTransId="{A9D0DBA7-239B-2D4F-9A13-D8834527B364}"/>
    <dgm:cxn modelId="{9C754C5B-D1A7-C34C-A705-3925F8E720F2}" type="presParOf" srcId="{4917333E-D869-9B43-996D-A217D67CF1F0}" destId="{12ADF89D-3A1F-9742-96C8-278B3740C1B8}" srcOrd="0" destOrd="0" presId="urn:microsoft.com/office/officeart/2005/8/layout/venn1"/>
    <dgm:cxn modelId="{3FCB241B-0F82-D842-A997-42D1DC6798DA}" type="presParOf" srcId="{4917333E-D869-9B43-996D-A217D67CF1F0}" destId="{A6968970-F90C-4D48-B128-242FCE1C4EE2}" srcOrd="1" destOrd="0" presId="urn:microsoft.com/office/officeart/2005/8/layout/venn1"/>
    <dgm:cxn modelId="{1463A596-F108-704A-94D4-9C4EDEE8561F}" type="presParOf" srcId="{4917333E-D869-9B43-996D-A217D67CF1F0}" destId="{3B4ECB5A-2BD3-AB4B-8056-2B2FBCDB6F73}" srcOrd="2" destOrd="0" presId="urn:microsoft.com/office/officeart/2005/8/layout/venn1"/>
    <dgm:cxn modelId="{4D051AEE-7E94-FC47-BC4F-007F8418512A}" type="presParOf" srcId="{4917333E-D869-9B43-996D-A217D67CF1F0}" destId="{9D9A4215-A932-0247-B425-1A90C00FB341}" srcOrd="3" destOrd="0" presId="urn:microsoft.com/office/officeart/2005/8/layout/venn1"/>
    <dgm:cxn modelId="{D49BEAED-1150-E64D-85A6-AE067E709398}" type="presParOf" srcId="{4917333E-D869-9B43-996D-A217D67CF1F0}" destId="{396678A6-224A-D446-A51F-DC3D6ABE76EE}" srcOrd="4" destOrd="0" presId="urn:microsoft.com/office/officeart/2005/8/layout/venn1"/>
    <dgm:cxn modelId="{0C8D9C94-FBD4-4D4C-AA85-496594592FC4}" type="presParOf" srcId="{4917333E-D869-9B43-996D-A217D67CF1F0}" destId="{1EB5243C-F92E-0B45-95D1-A8EBED8D960B}" srcOrd="5" destOrd="0" presId="urn:microsoft.com/office/officeart/2005/8/layout/venn1"/>
    <dgm:cxn modelId="{7DB6690B-4E2F-E744-9BE3-D9F10EC19F21}" type="presParOf" srcId="{4917333E-D869-9B43-996D-A217D67CF1F0}" destId="{2626177C-D928-7245-96E9-09FEF371D158}" srcOrd="6" destOrd="0" presId="urn:microsoft.com/office/officeart/2005/8/layout/venn1"/>
    <dgm:cxn modelId="{0C88101B-4A47-D846-A210-A9DC3DB30AF5}" type="presParOf" srcId="{4917333E-D869-9B43-996D-A217D67CF1F0}" destId="{21C5F21A-DFEA-0741-80CC-3F7B6F1D6280}" srcOrd="7" destOrd="0" presId="urn:microsoft.com/office/officeart/2005/8/layout/venn1"/>
    <dgm:cxn modelId="{59276CED-10A8-3A4F-8969-A47AB41A50FC}" type="presParOf" srcId="{4917333E-D869-9B43-996D-A217D67CF1F0}" destId="{9DFB59E5-2579-C849-B8CD-F40C3D2E7F67}" srcOrd="8" destOrd="0" presId="urn:microsoft.com/office/officeart/2005/8/layout/venn1"/>
    <dgm:cxn modelId="{0D4BCB87-1BDC-0B48-8CDA-C647CCA1CE81}" type="presParOf" srcId="{4917333E-D869-9B43-996D-A217D67CF1F0}" destId="{8D36A1BE-9D1F-6142-8793-C05F4DE653CF}" srcOrd="9"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2FED055-7755-2846-87AA-177535AC89A6}" type="doc">
      <dgm:prSet loTypeId="urn:microsoft.com/office/officeart/2005/8/layout/vList3" loCatId="" qsTypeId="urn:microsoft.com/office/officeart/2005/8/quickstyle/simple1" qsCatId="simple" csTypeId="urn:microsoft.com/office/officeart/2005/8/colors/colorful4" csCatId="colorful" phldr="1"/>
      <dgm:spPr/>
    </dgm:pt>
    <dgm:pt modelId="{13240AE8-319A-2644-9711-0DDDE32015F4}">
      <dgm:prSet phldrT="[Texto]"/>
      <dgm:spPr/>
      <dgm:t>
        <a:bodyPr/>
        <a:lstStyle/>
        <a:p>
          <a:r>
            <a:rPr lang="es-CL" dirty="0"/>
            <a:t>La leche tiene un pH de 6,7 (“neutro”)</a:t>
          </a:r>
        </a:p>
        <a:p>
          <a:r>
            <a:rPr lang="es-CL" dirty="0"/>
            <a:t>Calcio que genera complejos insolubles con </a:t>
          </a:r>
          <a:r>
            <a:rPr lang="es-CL" b="1" dirty="0"/>
            <a:t>Quinolonas y Tetraciclinas.</a:t>
          </a:r>
          <a:endParaRPr lang="es-ES" b="1" dirty="0"/>
        </a:p>
      </dgm:t>
    </dgm:pt>
    <dgm:pt modelId="{1E252D43-0802-F641-883A-D0124541D160}" type="parTrans" cxnId="{DF05F291-2D39-3240-960F-1F21D85AAB6B}">
      <dgm:prSet/>
      <dgm:spPr/>
      <dgm:t>
        <a:bodyPr/>
        <a:lstStyle/>
        <a:p>
          <a:endParaRPr lang="es-ES"/>
        </a:p>
      </dgm:t>
    </dgm:pt>
    <dgm:pt modelId="{450062FD-16F6-D646-ABEC-39F31C0F3D43}" type="sibTrans" cxnId="{DF05F291-2D39-3240-960F-1F21D85AAB6B}">
      <dgm:prSet/>
      <dgm:spPr/>
      <dgm:t>
        <a:bodyPr/>
        <a:lstStyle/>
        <a:p>
          <a:endParaRPr lang="es-ES"/>
        </a:p>
      </dgm:t>
    </dgm:pt>
    <dgm:pt modelId="{FEC64701-4CE0-D346-A51A-1A8D642F5CDE}">
      <dgm:prSet phldrT="[Texto]"/>
      <dgm:spPr/>
      <dgm:t>
        <a:bodyPr/>
        <a:lstStyle/>
        <a:p>
          <a:r>
            <a:rPr lang="es-CL"/>
            <a:t>Formación de precipitado cuando se administró </a:t>
          </a:r>
          <a:r>
            <a:rPr lang="es-CL" b="1"/>
            <a:t>Ondansetrón</a:t>
          </a:r>
          <a:r>
            <a:rPr lang="es-CL"/>
            <a:t> con TÉ (pH: 5,3).</a:t>
          </a:r>
          <a:endParaRPr lang="es-ES" dirty="0"/>
        </a:p>
      </dgm:t>
    </dgm:pt>
    <dgm:pt modelId="{4144E926-40AA-9345-A5DD-7BEC38BC618B}" type="parTrans" cxnId="{25196B8F-FBDF-4F46-95A4-095FCEB7F460}">
      <dgm:prSet/>
      <dgm:spPr/>
      <dgm:t>
        <a:bodyPr/>
        <a:lstStyle/>
        <a:p>
          <a:endParaRPr lang="es-ES"/>
        </a:p>
      </dgm:t>
    </dgm:pt>
    <dgm:pt modelId="{29250040-090E-1C46-99F6-56D60B736EDB}" type="sibTrans" cxnId="{25196B8F-FBDF-4F46-95A4-095FCEB7F460}">
      <dgm:prSet/>
      <dgm:spPr/>
      <dgm:t>
        <a:bodyPr/>
        <a:lstStyle/>
        <a:p>
          <a:endParaRPr lang="es-ES"/>
        </a:p>
      </dgm:t>
    </dgm:pt>
    <dgm:pt modelId="{9E784AA5-E82D-C347-B4F6-D4389FB9B34B}">
      <dgm:prSet phldrT="[Texto]"/>
      <dgm:spPr/>
      <dgm:t>
        <a:bodyPr/>
        <a:lstStyle/>
        <a:p>
          <a:r>
            <a:rPr lang="es-CL"/>
            <a:t>Los zumo de naranja y manzana (pH: 3,8 y 3,2) podrían ser incompatibles con fármacos básicos como: </a:t>
          </a:r>
          <a:r>
            <a:rPr lang="es-CL" b="1"/>
            <a:t>propanolol, diazepam, hidralazina o ergotamina</a:t>
          </a:r>
          <a:r>
            <a:rPr lang="es-CL"/>
            <a:t>.</a:t>
          </a:r>
          <a:endParaRPr lang="es-ES" dirty="0"/>
        </a:p>
      </dgm:t>
    </dgm:pt>
    <dgm:pt modelId="{73C6049A-1474-BE44-9752-ECF834C23CA0}" type="parTrans" cxnId="{9D0772DB-0569-D445-B39F-DDC7A6CEE2FB}">
      <dgm:prSet/>
      <dgm:spPr/>
      <dgm:t>
        <a:bodyPr/>
        <a:lstStyle/>
        <a:p>
          <a:endParaRPr lang="es-ES"/>
        </a:p>
      </dgm:t>
    </dgm:pt>
    <dgm:pt modelId="{DF427D56-DA44-CA45-81F1-4C3A78D1954B}" type="sibTrans" cxnId="{9D0772DB-0569-D445-B39F-DDC7A6CEE2FB}">
      <dgm:prSet/>
      <dgm:spPr/>
      <dgm:t>
        <a:bodyPr/>
        <a:lstStyle/>
        <a:p>
          <a:endParaRPr lang="es-ES"/>
        </a:p>
      </dgm:t>
    </dgm:pt>
    <dgm:pt modelId="{7839077F-57D3-604F-A114-B0A861BCA34D}" type="pres">
      <dgm:prSet presAssocID="{62FED055-7755-2846-87AA-177535AC89A6}" presName="linearFlow" presStyleCnt="0">
        <dgm:presLayoutVars>
          <dgm:dir/>
          <dgm:resizeHandles val="exact"/>
        </dgm:presLayoutVars>
      </dgm:prSet>
      <dgm:spPr/>
    </dgm:pt>
    <dgm:pt modelId="{38CA2BE4-33D9-864B-81A7-F8CDE8541FCB}" type="pres">
      <dgm:prSet presAssocID="{13240AE8-319A-2644-9711-0DDDE32015F4}" presName="composite" presStyleCnt="0"/>
      <dgm:spPr/>
    </dgm:pt>
    <dgm:pt modelId="{D412CA40-EA7D-1D4C-B7CF-6F78487E58CF}" type="pres">
      <dgm:prSet presAssocID="{13240AE8-319A-2644-9711-0DDDE32015F4}"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BE931EC2-BF7D-A14E-84E8-628CE0FCFB6A}" type="pres">
      <dgm:prSet presAssocID="{13240AE8-319A-2644-9711-0DDDE32015F4}" presName="txShp" presStyleLbl="node1" presStyleIdx="0" presStyleCnt="3">
        <dgm:presLayoutVars>
          <dgm:bulletEnabled val="1"/>
        </dgm:presLayoutVars>
      </dgm:prSet>
      <dgm:spPr/>
    </dgm:pt>
    <dgm:pt modelId="{2FAAEC16-D489-A445-AF2E-047A4D9A4374}" type="pres">
      <dgm:prSet presAssocID="{450062FD-16F6-D646-ABEC-39F31C0F3D43}" presName="spacing" presStyleCnt="0"/>
      <dgm:spPr/>
    </dgm:pt>
    <dgm:pt modelId="{BC45657E-0671-2645-A8E4-C6AD7A69490B}" type="pres">
      <dgm:prSet presAssocID="{FEC64701-4CE0-D346-A51A-1A8D642F5CDE}" presName="composite" presStyleCnt="0"/>
      <dgm:spPr/>
    </dgm:pt>
    <dgm:pt modelId="{5E98CAB8-3BC8-6342-B36C-C91B25CAC208}" type="pres">
      <dgm:prSet presAssocID="{FEC64701-4CE0-D346-A51A-1A8D642F5CDE}"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pt>
    <dgm:pt modelId="{FF879457-2EDC-DE41-9F57-57E9452DAAAC}" type="pres">
      <dgm:prSet presAssocID="{FEC64701-4CE0-D346-A51A-1A8D642F5CDE}" presName="txShp" presStyleLbl="node1" presStyleIdx="1" presStyleCnt="3">
        <dgm:presLayoutVars>
          <dgm:bulletEnabled val="1"/>
        </dgm:presLayoutVars>
      </dgm:prSet>
      <dgm:spPr/>
    </dgm:pt>
    <dgm:pt modelId="{2DD4EA54-D1D9-A64F-99ED-C0EBE32497F4}" type="pres">
      <dgm:prSet presAssocID="{29250040-090E-1C46-99F6-56D60B736EDB}" presName="spacing" presStyleCnt="0"/>
      <dgm:spPr/>
    </dgm:pt>
    <dgm:pt modelId="{A3F106EA-B2DE-AE4B-B7EA-4B61BBBB4581}" type="pres">
      <dgm:prSet presAssocID="{9E784AA5-E82D-C347-B4F6-D4389FB9B34B}" presName="composite" presStyleCnt="0"/>
      <dgm:spPr/>
    </dgm:pt>
    <dgm:pt modelId="{6AEDF29A-DB02-CB4E-831B-064D45E89C9C}" type="pres">
      <dgm:prSet presAssocID="{9E784AA5-E82D-C347-B4F6-D4389FB9B34B}"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pt>
    <dgm:pt modelId="{502AB4B1-F30C-D740-AF4B-28813C6B6BFB}" type="pres">
      <dgm:prSet presAssocID="{9E784AA5-E82D-C347-B4F6-D4389FB9B34B}" presName="txShp" presStyleLbl="node1" presStyleIdx="2" presStyleCnt="3">
        <dgm:presLayoutVars>
          <dgm:bulletEnabled val="1"/>
        </dgm:presLayoutVars>
      </dgm:prSet>
      <dgm:spPr/>
    </dgm:pt>
  </dgm:ptLst>
  <dgm:cxnLst>
    <dgm:cxn modelId="{A194CB0B-632A-8C44-B19B-8C76F8C2F8DD}" type="presOf" srcId="{FEC64701-4CE0-D346-A51A-1A8D642F5CDE}" destId="{FF879457-2EDC-DE41-9F57-57E9452DAAAC}" srcOrd="0" destOrd="0" presId="urn:microsoft.com/office/officeart/2005/8/layout/vList3"/>
    <dgm:cxn modelId="{36385F53-957E-8E40-B08F-985398E99159}" type="presOf" srcId="{13240AE8-319A-2644-9711-0DDDE32015F4}" destId="{BE931EC2-BF7D-A14E-84E8-628CE0FCFB6A}" srcOrd="0" destOrd="0" presId="urn:microsoft.com/office/officeart/2005/8/layout/vList3"/>
    <dgm:cxn modelId="{25196B8F-FBDF-4F46-95A4-095FCEB7F460}" srcId="{62FED055-7755-2846-87AA-177535AC89A6}" destId="{FEC64701-4CE0-D346-A51A-1A8D642F5CDE}" srcOrd="1" destOrd="0" parTransId="{4144E926-40AA-9345-A5DD-7BEC38BC618B}" sibTransId="{29250040-090E-1C46-99F6-56D60B736EDB}"/>
    <dgm:cxn modelId="{DF05F291-2D39-3240-960F-1F21D85AAB6B}" srcId="{62FED055-7755-2846-87AA-177535AC89A6}" destId="{13240AE8-319A-2644-9711-0DDDE32015F4}" srcOrd="0" destOrd="0" parTransId="{1E252D43-0802-F641-883A-D0124541D160}" sibTransId="{450062FD-16F6-D646-ABEC-39F31C0F3D43}"/>
    <dgm:cxn modelId="{3D69EBB5-B89B-9841-BABD-E528AEE5BB83}" type="presOf" srcId="{62FED055-7755-2846-87AA-177535AC89A6}" destId="{7839077F-57D3-604F-A114-B0A861BCA34D}" srcOrd="0" destOrd="0" presId="urn:microsoft.com/office/officeart/2005/8/layout/vList3"/>
    <dgm:cxn modelId="{170216C7-BB2D-CB4F-981A-FE2FA2767280}" type="presOf" srcId="{9E784AA5-E82D-C347-B4F6-D4389FB9B34B}" destId="{502AB4B1-F30C-D740-AF4B-28813C6B6BFB}" srcOrd="0" destOrd="0" presId="urn:microsoft.com/office/officeart/2005/8/layout/vList3"/>
    <dgm:cxn modelId="{9D0772DB-0569-D445-B39F-DDC7A6CEE2FB}" srcId="{62FED055-7755-2846-87AA-177535AC89A6}" destId="{9E784AA5-E82D-C347-B4F6-D4389FB9B34B}" srcOrd="2" destOrd="0" parTransId="{73C6049A-1474-BE44-9752-ECF834C23CA0}" sibTransId="{DF427D56-DA44-CA45-81F1-4C3A78D1954B}"/>
    <dgm:cxn modelId="{001DEF7F-0FEA-A940-A2B1-3FAEF560BE56}" type="presParOf" srcId="{7839077F-57D3-604F-A114-B0A861BCA34D}" destId="{38CA2BE4-33D9-864B-81A7-F8CDE8541FCB}" srcOrd="0" destOrd="0" presId="urn:microsoft.com/office/officeart/2005/8/layout/vList3"/>
    <dgm:cxn modelId="{546D5B52-E024-6F45-BED4-C8A060CD044D}" type="presParOf" srcId="{38CA2BE4-33D9-864B-81A7-F8CDE8541FCB}" destId="{D412CA40-EA7D-1D4C-B7CF-6F78487E58CF}" srcOrd="0" destOrd="0" presId="urn:microsoft.com/office/officeart/2005/8/layout/vList3"/>
    <dgm:cxn modelId="{5C4DEB91-FDCA-0C43-BC68-EA9D9B56DD1B}" type="presParOf" srcId="{38CA2BE4-33D9-864B-81A7-F8CDE8541FCB}" destId="{BE931EC2-BF7D-A14E-84E8-628CE0FCFB6A}" srcOrd="1" destOrd="0" presId="urn:microsoft.com/office/officeart/2005/8/layout/vList3"/>
    <dgm:cxn modelId="{560A3E5F-A77F-224F-B0F8-B3D8BF07B8ED}" type="presParOf" srcId="{7839077F-57D3-604F-A114-B0A861BCA34D}" destId="{2FAAEC16-D489-A445-AF2E-047A4D9A4374}" srcOrd="1" destOrd="0" presId="urn:microsoft.com/office/officeart/2005/8/layout/vList3"/>
    <dgm:cxn modelId="{FC034C15-535E-F44A-862D-20B4D76BD336}" type="presParOf" srcId="{7839077F-57D3-604F-A114-B0A861BCA34D}" destId="{BC45657E-0671-2645-A8E4-C6AD7A69490B}" srcOrd="2" destOrd="0" presId="urn:microsoft.com/office/officeart/2005/8/layout/vList3"/>
    <dgm:cxn modelId="{4D7A78DD-62CF-3B4C-BA15-93467FDA7A53}" type="presParOf" srcId="{BC45657E-0671-2645-A8E4-C6AD7A69490B}" destId="{5E98CAB8-3BC8-6342-B36C-C91B25CAC208}" srcOrd="0" destOrd="0" presId="urn:microsoft.com/office/officeart/2005/8/layout/vList3"/>
    <dgm:cxn modelId="{6DB34EA6-E8AE-9749-9F5F-52E45AAC27BE}" type="presParOf" srcId="{BC45657E-0671-2645-A8E4-C6AD7A69490B}" destId="{FF879457-2EDC-DE41-9F57-57E9452DAAAC}" srcOrd="1" destOrd="0" presId="urn:microsoft.com/office/officeart/2005/8/layout/vList3"/>
    <dgm:cxn modelId="{A8E470A4-395B-CD40-A37F-554D8221AE4C}" type="presParOf" srcId="{7839077F-57D3-604F-A114-B0A861BCA34D}" destId="{2DD4EA54-D1D9-A64F-99ED-C0EBE32497F4}" srcOrd="3" destOrd="0" presId="urn:microsoft.com/office/officeart/2005/8/layout/vList3"/>
    <dgm:cxn modelId="{5D82FB0D-60ED-DE4F-BD8B-A463974E0989}" type="presParOf" srcId="{7839077F-57D3-604F-A114-B0A861BCA34D}" destId="{A3F106EA-B2DE-AE4B-B7EA-4B61BBBB4581}" srcOrd="4" destOrd="0" presId="urn:microsoft.com/office/officeart/2005/8/layout/vList3"/>
    <dgm:cxn modelId="{786BE191-8259-AF4F-B8F6-1035AF9A23C1}" type="presParOf" srcId="{A3F106EA-B2DE-AE4B-B7EA-4B61BBBB4581}" destId="{6AEDF29A-DB02-CB4E-831B-064D45E89C9C}" srcOrd="0" destOrd="0" presId="urn:microsoft.com/office/officeart/2005/8/layout/vList3"/>
    <dgm:cxn modelId="{E61323FC-DEF6-C54C-943C-C7717E31DF36}" type="presParOf" srcId="{A3F106EA-B2DE-AE4B-B7EA-4B61BBBB4581}" destId="{502AB4B1-F30C-D740-AF4B-28813C6B6BF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FED055-7755-2846-87AA-177535AC89A6}" type="doc">
      <dgm:prSet loTypeId="urn:microsoft.com/office/officeart/2005/8/layout/vList3" loCatId="" qsTypeId="urn:microsoft.com/office/officeart/2005/8/quickstyle/simple1" qsCatId="simple" csTypeId="urn:microsoft.com/office/officeart/2005/8/colors/colorful4" csCatId="colorful" phldr="1"/>
      <dgm:spPr/>
    </dgm:pt>
    <dgm:pt modelId="{13240AE8-319A-2644-9711-0DDDE32015F4}">
      <dgm:prSet phldrT="[Texto]" custT="1"/>
      <dgm:spPr/>
      <dgm:t>
        <a:bodyPr/>
        <a:lstStyle/>
        <a:p>
          <a:r>
            <a:rPr lang="es-CL" sz="1200" dirty="0"/>
            <a:t>No hay estudios de estabilidad y homogeneidad de fármacos en yogurt.</a:t>
          </a:r>
        </a:p>
      </dgm:t>
    </dgm:pt>
    <dgm:pt modelId="{1E252D43-0802-F641-883A-D0124541D160}" type="parTrans" cxnId="{DF05F291-2D39-3240-960F-1F21D85AAB6B}">
      <dgm:prSet/>
      <dgm:spPr/>
      <dgm:t>
        <a:bodyPr/>
        <a:lstStyle/>
        <a:p>
          <a:endParaRPr lang="es-ES" sz="2800"/>
        </a:p>
      </dgm:t>
    </dgm:pt>
    <dgm:pt modelId="{450062FD-16F6-D646-ABEC-39F31C0F3D43}" type="sibTrans" cxnId="{DF05F291-2D39-3240-960F-1F21D85AAB6B}">
      <dgm:prSet/>
      <dgm:spPr/>
      <dgm:t>
        <a:bodyPr/>
        <a:lstStyle/>
        <a:p>
          <a:endParaRPr lang="es-ES" sz="2800"/>
        </a:p>
      </dgm:t>
    </dgm:pt>
    <dgm:pt modelId="{FEC64701-4CE0-D346-A51A-1A8D642F5CDE}">
      <dgm:prSet phldrT="[Texto]" custT="1"/>
      <dgm:spPr/>
      <dgm:t>
        <a:bodyPr/>
        <a:lstStyle/>
        <a:p>
          <a:r>
            <a:rPr lang="es-CL" sz="1200" dirty="0"/>
            <a:t>Pudding de chocolate tiene buena aceptación por parte de los pacientes pediátricos. </a:t>
          </a:r>
        </a:p>
        <a:p>
          <a:r>
            <a:rPr lang="es-CL" sz="1200" dirty="0"/>
            <a:t>Limitado por su elevada viscosidad.</a:t>
          </a:r>
          <a:endParaRPr lang="es-ES" sz="1200" dirty="0"/>
        </a:p>
      </dgm:t>
    </dgm:pt>
    <dgm:pt modelId="{4144E926-40AA-9345-A5DD-7BEC38BC618B}" type="parTrans" cxnId="{25196B8F-FBDF-4F46-95A4-095FCEB7F460}">
      <dgm:prSet/>
      <dgm:spPr/>
      <dgm:t>
        <a:bodyPr/>
        <a:lstStyle/>
        <a:p>
          <a:endParaRPr lang="es-ES" sz="2800"/>
        </a:p>
      </dgm:t>
    </dgm:pt>
    <dgm:pt modelId="{29250040-090E-1C46-99F6-56D60B736EDB}" type="sibTrans" cxnId="{25196B8F-FBDF-4F46-95A4-095FCEB7F460}">
      <dgm:prSet/>
      <dgm:spPr/>
      <dgm:t>
        <a:bodyPr/>
        <a:lstStyle/>
        <a:p>
          <a:endParaRPr lang="es-ES" sz="2800"/>
        </a:p>
      </dgm:t>
    </dgm:pt>
    <dgm:pt modelId="{9E784AA5-E82D-C347-B4F6-D4389FB9B34B}">
      <dgm:prSet phldrT="[Texto]" custT="1"/>
      <dgm:spPr/>
      <dgm:t>
        <a:bodyPr/>
        <a:lstStyle/>
        <a:p>
          <a:r>
            <a:rPr lang="es-CL" sz="1200" dirty="0"/>
            <a:t>El pudding de manzana inconveniente es la dificultad de disolución de los fármacos.</a:t>
          </a:r>
          <a:endParaRPr lang="es-ES" sz="1200" dirty="0"/>
        </a:p>
      </dgm:t>
    </dgm:pt>
    <dgm:pt modelId="{73C6049A-1474-BE44-9752-ECF834C23CA0}" type="parTrans" cxnId="{9D0772DB-0569-D445-B39F-DDC7A6CEE2FB}">
      <dgm:prSet/>
      <dgm:spPr/>
      <dgm:t>
        <a:bodyPr/>
        <a:lstStyle/>
        <a:p>
          <a:endParaRPr lang="es-ES" sz="2800"/>
        </a:p>
      </dgm:t>
    </dgm:pt>
    <dgm:pt modelId="{DF427D56-DA44-CA45-81F1-4C3A78D1954B}" type="sibTrans" cxnId="{9D0772DB-0569-D445-B39F-DDC7A6CEE2FB}">
      <dgm:prSet/>
      <dgm:spPr/>
      <dgm:t>
        <a:bodyPr/>
        <a:lstStyle/>
        <a:p>
          <a:endParaRPr lang="es-ES" sz="2800"/>
        </a:p>
      </dgm:t>
    </dgm:pt>
    <dgm:pt modelId="{4ED2D432-52EB-0C4F-AA06-CA5887782713}">
      <dgm:prSet custT="1"/>
      <dgm:spPr/>
      <dgm:t>
        <a:bodyPr/>
        <a:lstStyle/>
        <a:p>
          <a:r>
            <a:rPr lang="es-CL" sz="1200"/>
            <a:t>El uso de espesantes es una buena alternativa, sin embargo, no todos los productos tienen la misma composición. </a:t>
          </a:r>
          <a:endParaRPr lang="es-CL" sz="1200" dirty="0"/>
        </a:p>
      </dgm:t>
    </dgm:pt>
    <dgm:pt modelId="{D33DA334-1A1A-CF45-B3A4-5DBA2D07FC1F}" type="parTrans" cxnId="{0C477192-863A-2E4B-AD5E-1C000907EB99}">
      <dgm:prSet/>
      <dgm:spPr/>
      <dgm:t>
        <a:bodyPr/>
        <a:lstStyle/>
        <a:p>
          <a:endParaRPr lang="es-ES" sz="2800"/>
        </a:p>
      </dgm:t>
    </dgm:pt>
    <dgm:pt modelId="{75FF6368-7993-F44D-A6A8-80D21D3D4A4F}" type="sibTrans" cxnId="{0C477192-863A-2E4B-AD5E-1C000907EB99}">
      <dgm:prSet/>
      <dgm:spPr/>
      <dgm:t>
        <a:bodyPr/>
        <a:lstStyle/>
        <a:p>
          <a:endParaRPr lang="es-ES" sz="2800"/>
        </a:p>
      </dgm:t>
    </dgm:pt>
    <dgm:pt modelId="{7839077F-57D3-604F-A114-B0A861BCA34D}" type="pres">
      <dgm:prSet presAssocID="{62FED055-7755-2846-87AA-177535AC89A6}" presName="linearFlow" presStyleCnt="0">
        <dgm:presLayoutVars>
          <dgm:dir/>
          <dgm:resizeHandles val="exact"/>
        </dgm:presLayoutVars>
      </dgm:prSet>
      <dgm:spPr/>
    </dgm:pt>
    <dgm:pt modelId="{B3606898-FAF3-8B48-92C6-39B4CF460476}" type="pres">
      <dgm:prSet presAssocID="{4ED2D432-52EB-0C4F-AA06-CA5887782713}" presName="composite" presStyleCnt="0"/>
      <dgm:spPr/>
    </dgm:pt>
    <dgm:pt modelId="{3E3B35EE-1817-E44B-BF07-14BAEC6A66EE}" type="pres">
      <dgm:prSet presAssocID="{4ED2D432-52EB-0C4F-AA06-CA5887782713}"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65A3CF4D-11D7-5B4E-9581-ACA1144057F3}" type="pres">
      <dgm:prSet presAssocID="{4ED2D432-52EB-0C4F-AA06-CA5887782713}" presName="txShp" presStyleLbl="node1" presStyleIdx="0" presStyleCnt="4">
        <dgm:presLayoutVars>
          <dgm:bulletEnabled val="1"/>
        </dgm:presLayoutVars>
      </dgm:prSet>
      <dgm:spPr/>
    </dgm:pt>
    <dgm:pt modelId="{CACB8496-6429-594B-8460-1D8926E91027}" type="pres">
      <dgm:prSet presAssocID="{75FF6368-7993-F44D-A6A8-80D21D3D4A4F}" presName="spacing" presStyleCnt="0"/>
      <dgm:spPr/>
    </dgm:pt>
    <dgm:pt modelId="{38CA2BE4-33D9-864B-81A7-F8CDE8541FCB}" type="pres">
      <dgm:prSet presAssocID="{13240AE8-319A-2644-9711-0DDDE32015F4}" presName="composite" presStyleCnt="0"/>
      <dgm:spPr/>
    </dgm:pt>
    <dgm:pt modelId="{D412CA40-EA7D-1D4C-B7CF-6F78487E58CF}" type="pres">
      <dgm:prSet presAssocID="{13240AE8-319A-2644-9711-0DDDE32015F4}"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BE931EC2-BF7D-A14E-84E8-628CE0FCFB6A}" type="pres">
      <dgm:prSet presAssocID="{13240AE8-319A-2644-9711-0DDDE32015F4}" presName="txShp" presStyleLbl="node1" presStyleIdx="1" presStyleCnt="4">
        <dgm:presLayoutVars>
          <dgm:bulletEnabled val="1"/>
        </dgm:presLayoutVars>
      </dgm:prSet>
      <dgm:spPr/>
    </dgm:pt>
    <dgm:pt modelId="{2FAAEC16-D489-A445-AF2E-047A4D9A4374}" type="pres">
      <dgm:prSet presAssocID="{450062FD-16F6-D646-ABEC-39F31C0F3D43}" presName="spacing" presStyleCnt="0"/>
      <dgm:spPr/>
    </dgm:pt>
    <dgm:pt modelId="{BC45657E-0671-2645-A8E4-C6AD7A69490B}" type="pres">
      <dgm:prSet presAssocID="{FEC64701-4CE0-D346-A51A-1A8D642F5CDE}" presName="composite" presStyleCnt="0"/>
      <dgm:spPr/>
    </dgm:pt>
    <dgm:pt modelId="{5E98CAB8-3BC8-6342-B36C-C91B25CAC208}" type="pres">
      <dgm:prSet presAssocID="{FEC64701-4CE0-D346-A51A-1A8D642F5CDE}"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FF879457-2EDC-DE41-9F57-57E9452DAAAC}" type="pres">
      <dgm:prSet presAssocID="{FEC64701-4CE0-D346-A51A-1A8D642F5CDE}" presName="txShp" presStyleLbl="node1" presStyleIdx="2" presStyleCnt="4">
        <dgm:presLayoutVars>
          <dgm:bulletEnabled val="1"/>
        </dgm:presLayoutVars>
      </dgm:prSet>
      <dgm:spPr/>
    </dgm:pt>
    <dgm:pt modelId="{2DD4EA54-D1D9-A64F-99ED-C0EBE32497F4}" type="pres">
      <dgm:prSet presAssocID="{29250040-090E-1C46-99F6-56D60B736EDB}" presName="spacing" presStyleCnt="0"/>
      <dgm:spPr/>
    </dgm:pt>
    <dgm:pt modelId="{A3F106EA-B2DE-AE4B-B7EA-4B61BBBB4581}" type="pres">
      <dgm:prSet presAssocID="{9E784AA5-E82D-C347-B4F6-D4389FB9B34B}" presName="composite" presStyleCnt="0"/>
      <dgm:spPr/>
    </dgm:pt>
    <dgm:pt modelId="{6AEDF29A-DB02-CB4E-831B-064D45E89C9C}" type="pres">
      <dgm:prSet presAssocID="{9E784AA5-E82D-C347-B4F6-D4389FB9B34B}"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dgm:spPr>
    </dgm:pt>
    <dgm:pt modelId="{502AB4B1-F30C-D740-AF4B-28813C6B6BFB}" type="pres">
      <dgm:prSet presAssocID="{9E784AA5-E82D-C347-B4F6-D4389FB9B34B}" presName="txShp" presStyleLbl="node1" presStyleIdx="3" presStyleCnt="4">
        <dgm:presLayoutVars>
          <dgm:bulletEnabled val="1"/>
        </dgm:presLayoutVars>
      </dgm:prSet>
      <dgm:spPr/>
    </dgm:pt>
  </dgm:ptLst>
  <dgm:cxnLst>
    <dgm:cxn modelId="{A194CB0B-632A-8C44-B19B-8C76F8C2F8DD}" type="presOf" srcId="{FEC64701-4CE0-D346-A51A-1A8D642F5CDE}" destId="{FF879457-2EDC-DE41-9F57-57E9452DAAAC}" srcOrd="0" destOrd="0" presId="urn:microsoft.com/office/officeart/2005/8/layout/vList3"/>
    <dgm:cxn modelId="{CB88F51F-BAA5-3843-9DC9-3E9EF875BE57}" type="presOf" srcId="{4ED2D432-52EB-0C4F-AA06-CA5887782713}" destId="{65A3CF4D-11D7-5B4E-9581-ACA1144057F3}" srcOrd="0" destOrd="0" presId="urn:microsoft.com/office/officeart/2005/8/layout/vList3"/>
    <dgm:cxn modelId="{36385F53-957E-8E40-B08F-985398E99159}" type="presOf" srcId="{13240AE8-319A-2644-9711-0DDDE32015F4}" destId="{BE931EC2-BF7D-A14E-84E8-628CE0FCFB6A}" srcOrd="0" destOrd="0" presId="urn:microsoft.com/office/officeart/2005/8/layout/vList3"/>
    <dgm:cxn modelId="{25196B8F-FBDF-4F46-95A4-095FCEB7F460}" srcId="{62FED055-7755-2846-87AA-177535AC89A6}" destId="{FEC64701-4CE0-D346-A51A-1A8D642F5CDE}" srcOrd="2" destOrd="0" parTransId="{4144E926-40AA-9345-A5DD-7BEC38BC618B}" sibTransId="{29250040-090E-1C46-99F6-56D60B736EDB}"/>
    <dgm:cxn modelId="{DF05F291-2D39-3240-960F-1F21D85AAB6B}" srcId="{62FED055-7755-2846-87AA-177535AC89A6}" destId="{13240AE8-319A-2644-9711-0DDDE32015F4}" srcOrd="1" destOrd="0" parTransId="{1E252D43-0802-F641-883A-D0124541D160}" sibTransId="{450062FD-16F6-D646-ABEC-39F31C0F3D43}"/>
    <dgm:cxn modelId="{0C477192-863A-2E4B-AD5E-1C000907EB99}" srcId="{62FED055-7755-2846-87AA-177535AC89A6}" destId="{4ED2D432-52EB-0C4F-AA06-CA5887782713}" srcOrd="0" destOrd="0" parTransId="{D33DA334-1A1A-CF45-B3A4-5DBA2D07FC1F}" sibTransId="{75FF6368-7993-F44D-A6A8-80D21D3D4A4F}"/>
    <dgm:cxn modelId="{3D69EBB5-B89B-9841-BABD-E528AEE5BB83}" type="presOf" srcId="{62FED055-7755-2846-87AA-177535AC89A6}" destId="{7839077F-57D3-604F-A114-B0A861BCA34D}" srcOrd="0" destOrd="0" presId="urn:microsoft.com/office/officeart/2005/8/layout/vList3"/>
    <dgm:cxn modelId="{170216C7-BB2D-CB4F-981A-FE2FA2767280}" type="presOf" srcId="{9E784AA5-E82D-C347-B4F6-D4389FB9B34B}" destId="{502AB4B1-F30C-D740-AF4B-28813C6B6BFB}" srcOrd="0" destOrd="0" presId="urn:microsoft.com/office/officeart/2005/8/layout/vList3"/>
    <dgm:cxn modelId="{9D0772DB-0569-D445-B39F-DDC7A6CEE2FB}" srcId="{62FED055-7755-2846-87AA-177535AC89A6}" destId="{9E784AA5-E82D-C347-B4F6-D4389FB9B34B}" srcOrd="3" destOrd="0" parTransId="{73C6049A-1474-BE44-9752-ECF834C23CA0}" sibTransId="{DF427D56-DA44-CA45-81F1-4C3A78D1954B}"/>
    <dgm:cxn modelId="{C9385CF1-C201-8F4A-A107-B021284ADCBE}" type="presParOf" srcId="{7839077F-57D3-604F-A114-B0A861BCA34D}" destId="{B3606898-FAF3-8B48-92C6-39B4CF460476}" srcOrd="0" destOrd="0" presId="urn:microsoft.com/office/officeart/2005/8/layout/vList3"/>
    <dgm:cxn modelId="{46A85DA3-9B43-C343-8681-C7CAA2EE180E}" type="presParOf" srcId="{B3606898-FAF3-8B48-92C6-39B4CF460476}" destId="{3E3B35EE-1817-E44B-BF07-14BAEC6A66EE}" srcOrd="0" destOrd="0" presId="urn:microsoft.com/office/officeart/2005/8/layout/vList3"/>
    <dgm:cxn modelId="{FF164F55-EB4B-4E4F-91C2-0B71932D8D62}" type="presParOf" srcId="{B3606898-FAF3-8B48-92C6-39B4CF460476}" destId="{65A3CF4D-11D7-5B4E-9581-ACA1144057F3}" srcOrd="1" destOrd="0" presId="urn:microsoft.com/office/officeart/2005/8/layout/vList3"/>
    <dgm:cxn modelId="{A477C94B-B4E8-3B47-A4B6-5ABACAEB4D0B}" type="presParOf" srcId="{7839077F-57D3-604F-A114-B0A861BCA34D}" destId="{CACB8496-6429-594B-8460-1D8926E91027}" srcOrd="1" destOrd="0" presId="urn:microsoft.com/office/officeart/2005/8/layout/vList3"/>
    <dgm:cxn modelId="{001DEF7F-0FEA-A940-A2B1-3FAEF560BE56}" type="presParOf" srcId="{7839077F-57D3-604F-A114-B0A861BCA34D}" destId="{38CA2BE4-33D9-864B-81A7-F8CDE8541FCB}" srcOrd="2" destOrd="0" presId="urn:microsoft.com/office/officeart/2005/8/layout/vList3"/>
    <dgm:cxn modelId="{546D5B52-E024-6F45-BED4-C8A060CD044D}" type="presParOf" srcId="{38CA2BE4-33D9-864B-81A7-F8CDE8541FCB}" destId="{D412CA40-EA7D-1D4C-B7CF-6F78487E58CF}" srcOrd="0" destOrd="0" presId="urn:microsoft.com/office/officeart/2005/8/layout/vList3"/>
    <dgm:cxn modelId="{5C4DEB91-FDCA-0C43-BC68-EA9D9B56DD1B}" type="presParOf" srcId="{38CA2BE4-33D9-864B-81A7-F8CDE8541FCB}" destId="{BE931EC2-BF7D-A14E-84E8-628CE0FCFB6A}" srcOrd="1" destOrd="0" presId="urn:microsoft.com/office/officeart/2005/8/layout/vList3"/>
    <dgm:cxn modelId="{560A3E5F-A77F-224F-B0F8-B3D8BF07B8ED}" type="presParOf" srcId="{7839077F-57D3-604F-A114-B0A861BCA34D}" destId="{2FAAEC16-D489-A445-AF2E-047A4D9A4374}" srcOrd="3" destOrd="0" presId="urn:microsoft.com/office/officeart/2005/8/layout/vList3"/>
    <dgm:cxn modelId="{FC034C15-535E-F44A-862D-20B4D76BD336}" type="presParOf" srcId="{7839077F-57D3-604F-A114-B0A861BCA34D}" destId="{BC45657E-0671-2645-A8E4-C6AD7A69490B}" srcOrd="4" destOrd="0" presId="urn:microsoft.com/office/officeart/2005/8/layout/vList3"/>
    <dgm:cxn modelId="{4D7A78DD-62CF-3B4C-BA15-93467FDA7A53}" type="presParOf" srcId="{BC45657E-0671-2645-A8E4-C6AD7A69490B}" destId="{5E98CAB8-3BC8-6342-B36C-C91B25CAC208}" srcOrd="0" destOrd="0" presId="urn:microsoft.com/office/officeart/2005/8/layout/vList3"/>
    <dgm:cxn modelId="{6DB34EA6-E8AE-9749-9F5F-52E45AAC27BE}" type="presParOf" srcId="{BC45657E-0671-2645-A8E4-C6AD7A69490B}" destId="{FF879457-2EDC-DE41-9F57-57E9452DAAAC}" srcOrd="1" destOrd="0" presId="urn:microsoft.com/office/officeart/2005/8/layout/vList3"/>
    <dgm:cxn modelId="{A8E470A4-395B-CD40-A37F-554D8221AE4C}" type="presParOf" srcId="{7839077F-57D3-604F-A114-B0A861BCA34D}" destId="{2DD4EA54-D1D9-A64F-99ED-C0EBE32497F4}" srcOrd="5" destOrd="0" presId="urn:microsoft.com/office/officeart/2005/8/layout/vList3"/>
    <dgm:cxn modelId="{5D82FB0D-60ED-DE4F-BD8B-A463974E0989}" type="presParOf" srcId="{7839077F-57D3-604F-A114-B0A861BCA34D}" destId="{A3F106EA-B2DE-AE4B-B7EA-4B61BBBB4581}" srcOrd="6" destOrd="0" presId="urn:microsoft.com/office/officeart/2005/8/layout/vList3"/>
    <dgm:cxn modelId="{786BE191-8259-AF4F-B8F6-1035AF9A23C1}" type="presParOf" srcId="{A3F106EA-B2DE-AE4B-B7EA-4B61BBBB4581}" destId="{6AEDF29A-DB02-CB4E-831B-064D45E89C9C}" srcOrd="0" destOrd="0" presId="urn:microsoft.com/office/officeart/2005/8/layout/vList3"/>
    <dgm:cxn modelId="{E61323FC-DEF6-C54C-943C-C7717E31DF36}" type="presParOf" srcId="{A3F106EA-B2DE-AE4B-B7EA-4B61BBBB4581}" destId="{502AB4B1-F30C-D740-AF4B-28813C6B6BF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FBCCFA-BE10-094F-A23E-DF858E3331FA}" type="doc">
      <dgm:prSet loTypeId="urn:microsoft.com/office/officeart/2005/8/layout/StepDownProcess" loCatId="" qsTypeId="urn:microsoft.com/office/officeart/2005/8/quickstyle/simple1" qsCatId="simple" csTypeId="urn:microsoft.com/office/officeart/2005/8/colors/colorful4" csCatId="colorful" phldr="1"/>
      <dgm:spPr/>
      <dgm:t>
        <a:bodyPr/>
        <a:lstStyle/>
        <a:p>
          <a:endParaRPr lang="es-ES"/>
        </a:p>
      </dgm:t>
    </dgm:pt>
    <dgm:pt modelId="{44639FB7-302C-E443-B251-71B1A4B953B7}">
      <dgm:prSet custT="1"/>
      <dgm:spPr/>
      <dgm:t>
        <a:bodyPr/>
        <a:lstStyle/>
        <a:p>
          <a:r>
            <a:rPr lang="es-CL" sz="1050"/>
            <a:t>La mayor parte de las veces son interacciones sin relevancia clínica</a:t>
          </a:r>
        </a:p>
      </dgm:t>
    </dgm:pt>
    <dgm:pt modelId="{FA367CC5-39D0-0E43-8F99-4EF321A15D99}" type="parTrans" cxnId="{BAF3FB41-85B2-FE42-BF3D-30A91E2DA334}">
      <dgm:prSet/>
      <dgm:spPr/>
      <dgm:t>
        <a:bodyPr/>
        <a:lstStyle/>
        <a:p>
          <a:endParaRPr lang="es-ES"/>
        </a:p>
      </dgm:t>
    </dgm:pt>
    <dgm:pt modelId="{5AF1F5FB-329D-AA47-92C2-544C3EF18734}" type="sibTrans" cxnId="{BAF3FB41-85B2-FE42-BF3D-30A91E2DA334}">
      <dgm:prSet/>
      <dgm:spPr/>
      <dgm:t>
        <a:bodyPr/>
        <a:lstStyle/>
        <a:p>
          <a:endParaRPr lang="es-ES"/>
        </a:p>
      </dgm:t>
    </dgm:pt>
    <dgm:pt modelId="{22BFB4B2-F8AF-3140-A17B-D896ADF8C345}">
      <dgm:prSet custT="1"/>
      <dgm:spPr/>
      <dgm:t>
        <a:bodyPr/>
        <a:lstStyle/>
        <a:p>
          <a:r>
            <a:rPr lang="es-CL" sz="1050" dirty="0"/>
            <a:t>Pueden requerir un reajuste en la posología o asegurar ingesta de nurtriente </a:t>
          </a:r>
        </a:p>
      </dgm:t>
    </dgm:pt>
    <dgm:pt modelId="{C37A3995-49FA-1B49-B408-E1D661311297}" type="parTrans" cxnId="{B840DA9A-9429-1846-BC4A-E1073DCFBDE9}">
      <dgm:prSet/>
      <dgm:spPr/>
      <dgm:t>
        <a:bodyPr/>
        <a:lstStyle/>
        <a:p>
          <a:endParaRPr lang="es-ES"/>
        </a:p>
      </dgm:t>
    </dgm:pt>
    <dgm:pt modelId="{13F5312F-DFF1-2A46-9ED9-BFF34C19CB45}" type="sibTrans" cxnId="{B840DA9A-9429-1846-BC4A-E1073DCFBDE9}">
      <dgm:prSet/>
      <dgm:spPr/>
      <dgm:t>
        <a:bodyPr/>
        <a:lstStyle/>
        <a:p>
          <a:endParaRPr lang="es-ES"/>
        </a:p>
      </dgm:t>
    </dgm:pt>
    <dgm:pt modelId="{89F8E39A-B0EE-474C-BBF8-FD841FEC41C8}">
      <dgm:prSet custT="1"/>
      <dgm:spPr/>
      <dgm:t>
        <a:bodyPr/>
        <a:lstStyle/>
        <a:p>
          <a:r>
            <a:rPr lang="es-CL" sz="1050"/>
            <a:t>No puede evaluarse la importancia clínica, no es directamente cuantificable</a:t>
          </a:r>
        </a:p>
      </dgm:t>
    </dgm:pt>
    <dgm:pt modelId="{2CC58712-10A5-B241-8C13-BDA6CBA200FC}" type="parTrans" cxnId="{8F5F68EA-943C-6342-8876-444E13C4B76A}">
      <dgm:prSet/>
      <dgm:spPr/>
      <dgm:t>
        <a:bodyPr/>
        <a:lstStyle/>
        <a:p>
          <a:endParaRPr lang="es-ES"/>
        </a:p>
      </dgm:t>
    </dgm:pt>
    <dgm:pt modelId="{C69A35EF-2229-7D4C-BB85-81C0355D983E}" type="sibTrans" cxnId="{8F5F68EA-943C-6342-8876-444E13C4B76A}">
      <dgm:prSet/>
      <dgm:spPr/>
      <dgm:t>
        <a:bodyPr/>
        <a:lstStyle/>
        <a:p>
          <a:endParaRPr lang="es-ES"/>
        </a:p>
      </dgm:t>
    </dgm:pt>
    <dgm:pt modelId="{3FC173F7-D46E-064E-85C2-15A59ACA440A}" type="pres">
      <dgm:prSet presAssocID="{57FBCCFA-BE10-094F-A23E-DF858E3331FA}" presName="rootnode" presStyleCnt="0">
        <dgm:presLayoutVars>
          <dgm:chMax/>
          <dgm:chPref/>
          <dgm:dir/>
          <dgm:animLvl val="lvl"/>
        </dgm:presLayoutVars>
      </dgm:prSet>
      <dgm:spPr/>
    </dgm:pt>
    <dgm:pt modelId="{07EE9E44-DE87-DB46-9464-457741833A92}" type="pres">
      <dgm:prSet presAssocID="{44639FB7-302C-E443-B251-71B1A4B953B7}" presName="composite" presStyleCnt="0"/>
      <dgm:spPr/>
    </dgm:pt>
    <dgm:pt modelId="{5C5200E4-DAE3-A84B-BEF6-D9B7156557E7}" type="pres">
      <dgm:prSet presAssocID="{44639FB7-302C-E443-B251-71B1A4B953B7}" presName="bentUpArrow1" presStyleLbl="alignImgPlace1" presStyleIdx="0" presStyleCnt="2"/>
      <dgm:spPr/>
    </dgm:pt>
    <dgm:pt modelId="{A8BDC396-BE67-B640-A33E-553309CD2BFC}" type="pres">
      <dgm:prSet presAssocID="{44639FB7-302C-E443-B251-71B1A4B953B7}" presName="ParentText" presStyleLbl="node1" presStyleIdx="0" presStyleCnt="3">
        <dgm:presLayoutVars>
          <dgm:chMax val="1"/>
          <dgm:chPref val="1"/>
          <dgm:bulletEnabled val="1"/>
        </dgm:presLayoutVars>
      </dgm:prSet>
      <dgm:spPr/>
    </dgm:pt>
    <dgm:pt modelId="{A909C091-D02C-E842-BF11-EE9F7D71EECD}" type="pres">
      <dgm:prSet presAssocID="{44639FB7-302C-E443-B251-71B1A4B953B7}" presName="ChildText" presStyleLbl="revTx" presStyleIdx="0" presStyleCnt="2">
        <dgm:presLayoutVars>
          <dgm:chMax val="0"/>
          <dgm:chPref val="0"/>
          <dgm:bulletEnabled val="1"/>
        </dgm:presLayoutVars>
      </dgm:prSet>
      <dgm:spPr/>
    </dgm:pt>
    <dgm:pt modelId="{FC97D47F-957A-BA42-8633-43C1C4464179}" type="pres">
      <dgm:prSet presAssocID="{5AF1F5FB-329D-AA47-92C2-544C3EF18734}" presName="sibTrans" presStyleCnt="0"/>
      <dgm:spPr/>
    </dgm:pt>
    <dgm:pt modelId="{784D89F5-9194-4A48-BC07-760B1698A0D4}" type="pres">
      <dgm:prSet presAssocID="{22BFB4B2-F8AF-3140-A17B-D896ADF8C345}" presName="composite" presStyleCnt="0"/>
      <dgm:spPr/>
    </dgm:pt>
    <dgm:pt modelId="{AA09B6C6-37E3-CF40-9DEA-6898CC82F2BA}" type="pres">
      <dgm:prSet presAssocID="{22BFB4B2-F8AF-3140-A17B-D896ADF8C345}" presName="bentUpArrow1" presStyleLbl="alignImgPlace1" presStyleIdx="1" presStyleCnt="2"/>
      <dgm:spPr/>
    </dgm:pt>
    <dgm:pt modelId="{FB9587CD-AD2A-E34B-B191-83DA46F38857}" type="pres">
      <dgm:prSet presAssocID="{22BFB4B2-F8AF-3140-A17B-D896ADF8C345}" presName="ParentText" presStyleLbl="node1" presStyleIdx="1" presStyleCnt="3">
        <dgm:presLayoutVars>
          <dgm:chMax val="1"/>
          <dgm:chPref val="1"/>
          <dgm:bulletEnabled val="1"/>
        </dgm:presLayoutVars>
      </dgm:prSet>
      <dgm:spPr/>
    </dgm:pt>
    <dgm:pt modelId="{95F4FA96-30C8-1B49-8C68-F4700BDD8156}" type="pres">
      <dgm:prSet presAssocID="{22BFB4B2-F8AF-3140-A17B-D896ADF8C345}" presName="ChildText" presStyleLbl="revTx" presStyleIdx="1" presStyleCnt="2">
        <dgm:presLayoutVars>
          <dgm:chMax val="0"/>
          <dgm:chPref val="0"/>
          <dgm:bulletEnabled val="1"/>
        </dgm:presLayoutVars>
      </dgm:prSet>
      <dgm:spPr/>
    </dgm:pt>
    <dgm:pt modelId="{E7D83F58-4F24-D24D-9083-1C33F10DAC47}" type="pres">
      <dgm:prSet presAssocID="{13F5312F-DFF1-2A46-9ED9-BFF34C19CB45}" presName="sibTrans" presStyleCnt="0"/>
      <dgm:spPr/>
    </dgm:pt>
    <dgm:pt modelId="{FBEC1828-1CF1-D44C-B2AC-4A9D5363E7E2}" type="pres">
      <dgm:prSet presAssocID="{89F8E39A-B0EE-474C-BBF8-FD841FEC41C8}" presName="composite" presStyleCnt="0"/>
      <dgm:spPr/>
    </dgm:pt>
    <dgm:pt modelId="{455B0965-CA98-1D45-AC03-6846A77531E2}" type="pres">
      <dgm:prSet presAssocID="{89F8E39A-B0EE-474C-BBF8-FD841FEC41C8}" presName="ParentText" presStyleLbl="node1" presStyleIdx="2" presStyleCnt="3">
        <dgm:presLayoutVars>
          <dgm:chMax val="1"/>
          <dgm:chPref val="1"/>
          <dgm:bulletEnabled val="1"/>
        </dgm:presLayoutVars>
      </dgm:prSet>
      <dgm:spPr/>
    </dgm:pt>
  </dgm:ptLst>
  <dgm:cxnLst>
    <dgm:cxn modelId="{12BBE61B-62F6-CB4B-9A43-B8DD8A6835AC}" type="presOf" srcId="{44639FB7-302C-E443-B251-71B1A4B953B7}" destId="{A8BDC396-BE67-B640-A33E-553309CD2BFC}" srcOrd="0" destOrd="0" presId="urn:microsoft.com/office/officeart/2005/8/layout/StepDownProcess"/>
    <dgm:cxn modelId="{BAF3FB41-85B2-FE42-BF3D-30A91E2DA334}" srcId="{57FBCCFA-BE10-094F-A23E-DF858E3331FA}" destId="{44639FB7-302C-E443-B251-71B1A4B953B7}" srcOrd="0" destOrd="0" parTransId="{FA367CC5-39D0-0E43-8F99-4EF321A15D99}" sibTransId="{5AF1F5FB-329D-AA47-92C2-544C3EF18734}"/>
    <dgm:cxn modelId="{7018085A-1D84-1B4A-B38A-B1CB6687420C}" type="presOf" srcId="{22BFB4B2-F8AF-3140-A17B-D896ADF8C345}" destId="{FB9587CD-AD2A-E34B-B191-83DA46F38857}" srcOrd="0" destOrd="0" presId="urn:microsoft.com/office/officeart/2005/8/layout/StepDownProcess"/>
    <dgm:cxn modelId="{ACD71864-FBBA-CD43-806C-BF41AAF86D05}" type="presOf" srcId="{57FBCCFA-BE10-094F-A23E-DF858E3331FA}" destId="{3FC173F7-D46E-064E-85C2-15A59ACA440A}" srcOrd="0" destOrd="0" presId="urn:microsoft.com/office/officeart/2005/8/layout/StepDownProcess"/>
    <dgm:cxn modelId="{B840DA9A-9429-1846-BC4A-E1073DCFBDE9}" srcId="{57FBCCFA-BE10-094F-A23E-DF858E3331FA}" destId="{22BFB4B2-F8AF-3140-A17B-D896ADF8C345}" srcOrd="1" destOrd="0" parTransId="{C37A3995-49FA-1B49-B408-E1D661311297}" sibTransId="{13F5312F-DFF1-2A46-9ED9-BFF34C19CB45}"/>
    <dgm:cxn modelId="{C61A84AA-9C25-434B-A69A-27B48FA614F4}" type="presOf" srcId="{89F8E39A-B0EE-474C-BBF8-FD841FEC41C8}" destId="{455B0965-CA98-1D45-AC03-6846A77531E2}" srcOrd="0" destOrd="0" presId="urn:microsoft.com/office/officeart/2005/8/layout/StepDownProcess"/>
    <dgm:cxn modelId="{8F5F68EA-943C-6342-8876-444E13C4B76A}" srcId="{57FBCCFA-BE10-094F-A23E-DF858E3331FA}" destId="{89F8E39A-B0EE-474C-BBF8-FD841FEC41C8}" srcOrd="2" destOrd="0" parTransId="{2CC58712-10A5-B241-8C13-BDA6CBA200FC}" sibTransId="{C69A35EF-2229-7D4C-BB85-81C0355D983E}"/>
    <dgm:cxn modelId="{B7F2ED1F-8DA7-6B4E-A157-4A43F82078E4}" type="presParOf" srcId="{3FC173F7-D46E-064E-85C2-15A59ACA440A}" destId="{07EE9E44-DE87-DB46-9464-457741833A92}" srcOrd="0" destOrd="0" presId="urn:microsoft.com/office/officeart/2005/8/layout/StepDownProcess"/>
    <dgm:cxn modelId="{CE2EE055-FBB2-1344-ADAA-8905C4AF6630}" type="presParOf" srcId="{07EE9E44-DE87-DB46-9464-457741833A92}" destId="{5C5200E4-DAE3-A84B-BEF6-D9B7156557E7}" srcOrd="0" destOrd="0" presId="urn:microsoft.com/office/officeart/2005/8/layout/StepDownProcess"/>
    <dgm:cxn modelId="{8321FFCE-D5BC-8D46-A71D-A075032070A4}" type="presParOf" srcId="{07EE9E44-DE87-DB46-9464-457741833A92}" destId="{A8BDC396-BE67-B640-A33E-553309CD2BFC}" srcOrd="1" destOrd="0" presId="urn:microsoft.com/office/officeart/2005/8/layout/StepDownProcess"/>
    <dgm:cxn modelId="{87811686-7D54-E742-8C84-EE4A1302BBD6}" type="presParOf" srcId="{07EE9E44-DE87-DB46-9464-457741833A92}" destId="{A909C091-D02C-E842-BF11-EE9F7D71EECD}" srcOrd="2" destOrd="0" presId="urn:microsoft.com/office/officeart/2005/8/layout/StepDownProcess"/>
    <dgm:cxn modelId="{EA524C5C-C09B-B141-A73A-077DC995EEA3}" type="presParOf" srcId="{3FC173F7-D46E-064E-85C2-15A59ACA440A}" destId="{FC97D47F-957A-BA42-8633-43C1C4464179}" srcOrd="1" destOrd="0" presId="urn:microsoft.com/office/officeart/2005/8/layout/StepDownProcess"/>
    <dgm:cxn modelId="{5C2B89BD-AF68-C844-BC41-1802CC2A0259}" type="presParOf" srcId="{3FC173F7-D46E-064E-85C2-15A59ACA440A}" destId="{784D89F5-9194-4A48-BC07-760B1698A0D4}" srcOrd="2" destOrd="0" presId="urn:microsoft.com/office/officeart/2005/8/layout/StepDownProcess"/>
    <dgm:cxn modelId="{90C2CF53-C47D-D04C-88B5-A3DDEBF552F0}" type="presParOf" srcId="{784D89F5-9194-4A48-BC07-760B1698A0D4}" destId="{AA09B6C6-37E3-CF40-9DEA-6898CC82F2BA}" srcOrd="0" destOrd="0" presId="urn:microsoft.com/office/officeart/2005/8/layout/StepDownProcess"/>
    <dgm:cxn modelId="{3B557F45-A1DD-3542-9D2F-3C940B468EBD}" type="presParOf" srcId="{784D89F5-9194-4A48-BC07-760B1698A0D4}" destId="{FB9587CD-AD2A-E34B-B191-83DA46F38857}" srcOrd="1" destOrd="0" presId="urn:microsoft.com/office/officeart/2005/8/layout/StepDownProcess"/>
    <dgm:cxn modelId="{FA083427-D94D-9149-8F53-21B131B37EC7}" type="presParOf" srcId="{784D89F5-9194-4A48-BC07-760B1698A0D4}" destId="{95F4FA96-30C8-1B49-8C68-F4700BDD8156}" srcOrd="2" destOrd="0" presId="urn:microsoft.com/office/officeart/2005/8/layout/StepDownProcess"/>
    <dgm:cxn modelId="{83B5455F-8719-EA49-AFB6-A1B7227C6308}" type="presParOf" srcId="{3FC173F7-D46E-064E-85C2-15A59ACA440A}" destId="{E7D83F58-4F24-D24D-9083-1C33F10DAC47}" srcOrd="3" destOrd="0" presId="urn:microsoft.com/office/officeart/2005/8/layout/StepDownProcess"/>
    <dgm:cxn modelId="{1B666053-DA88-B14A-B8E1-EE01D6EF6C9D}" type="presParOf" srcId="{3FC173F7-D46E-064E-85C2-15A59ACA440A}" destId="{FBEC1828-1CF1-D44C-B2AC-4A9D5363E7E2}" srcOrd="4" destOrd="0" presId="urn:microsoft.com/office/officeart/2005/8/layout/StepDownProcess"/>
    <dgm:cxn modelId="{982E48A7-1B49-5240-AE7A-0D8F32630067}" type="presParOf" srcId="{FBEC1828-1CF1-D44C-B2AC-4A9D5363E7E2}" destId="{455B0965-CA98-1D45-AC03-6846A77531E2}"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CC68C9-CB17-B54B-8E8B-F1C95D50C3B0}" type="doc">
      <dgm:prSet loTypeId="urn:microsoft.com/office/officeart/2005/8/layout/arrow3" loCatId="process" qsTypeId="urn:microsoft.com/office/officeart/2005/8/quickstyle/simple1" qsCatId="simple" csTypeId="urn:microsoft.com/office/officeart/2005/8/colors/colorful4" csCatId="colorful" phldr="1"/>
      <dgm:spPr/>
      <dgm:t>
        <a:bodyPr/>
        <a:lstStyle/>
        <a:p>
          <a:endParaRPr lang="es-ES"/>
        </a:p>
      </dgm:t>
    </dgm:pt>
    <dgm:pt modelId="{13BF265C-4176-3641-B298-EC7300254244}">
      <dgm:prSet custT="1"/>
      <dgm:spPr/>
      <dgm:t>
        <a:bodyPr/>
        <a:lstStyle/>
        <a:p>
          <a:r>
            <a:rPr lang="es-CL" sz="1200" dirty="0"/>
            <a:t>La modificación de los efectos de un medicamento por la administración anterior o simultánea de un nutriente</a:t>
          </a:r>
        </a:p>
      </dgm:t>
    </dgm:pt>
    <dgm:pt modelId="{18D5314D-91AD-404A-8C41-A917D4572086}" type="parTrans" cxnId="{ACD58D54-F638-134D-B42D-690D61C4C40E}">
      <dgm:prSet/>
      <dgm:spPr/>
      <dgm:t>
        <a:bodyPr/>
        <a:lstStyle/>
        <a:p>
          <a:endParaRPr lang="es-ES" sz="2800"/>
        </a:p>
      </dgm:t>
    </dgm:pt>
    <dgm:pt modelId="{AFD50FD3-FB4D-0C49-AA45-B454D9EEF0A4}" type="sibTrans" cxnId="{ACD58D54-F638-134D-B42D-690D61C4C40E}">
      <dgm:prSet/>
      <dgm:spPr/>
      <dgm:t>
        <a:bodyPr/>
        <a:lstStyle/>
        <a:p>
          <a:endParaRPr lang="es-ES" sz="2800"/>
        </a:p>
      </dgm:t>
    </dgm:pt>
    <dgm:pt modelId="{55C0FBD0-AAB3-C946-997E-A98E150E016F}">
      <dgm:prSet custT="1"/>
      <dgm:spPr/>
      <dgm:t>
        <a:bodyPr/>
        <a:lstStyle/>
        <a:p>
          <a:r>
            <a:rPr lang="es-CL" sz="1200" dirty="0"/>
            <a:t>La modificación de los efectos de un nutriente por la administración anterior o simultánea de un medicamento</a:t>
          </a:r>
        </a:p>
      </dgm:t>
    </dgm:pt>
    <dgm:pt modelId="{CCEFE89D-AEBD-634E-B995-0ACD2A04A616}" type="parTrans" cxnId="{F9BF5D9A-5E88-464D-8699-632ECC8BF52A}">
      <dgm:prSet/>
      <dgm:spPr/>
      <dgm:t>
        <a:bodyPr/>
        <a:lstStyle/>
        <a:p>
          <a:endParaRPr lang="es-ES" sz="2800"/>
        </a:p>
      </dgm:t>
    </dgm:pt>
    <dgm:pt modelId="{90ACF39B-9748-D545-9EA0-020E33CA889F}" type="sibTrans" cxnId="{F9BF5D9A-5E88-464D-8699-632ECC8BF52A}">
      <dgm:prSet/>
      <dgm:spPr/>
      <dgm:t>
        <a:bodyPr/>
        <a:lstStyle/>
        <a:p>
          <a:endParaRPr lang="es-ES" sz="2800"/>
        </a:p>
      </dgm:t>
    </dgm:pt>
    <dgm:pt modelId="{217DBF28-9A2C-E149-8D75-FB1BECC13D7C}" type="pres">
      <dgm:prSet presAssocID="{0ACC68C9-CB17-B54B-8E8B-F1C95D50C3B0}" presName="compositeShape" presStyleCnt="0">
        <dgm:presLayoutVars>
          <dgm:chMax val="2"/>
          <dgm:dir/>
          <dgm:resizeHandles val="exact"/>
        </dgm:presLayoutVars>
      </dgm:prSet>
      <dgm:spPr/>
    </dgm:pt>
    <dgm:pt modelId="{8846246B-CDB6-8A48-AD60-B49BB2FB4094}" type="pres">
      <dgm:prSet presAssocID="{0ACC68C9-CB17-B54B-8E8B-F1C95D50C3B0}" presName="divider" presStyleLbl="fgShp" presStyleIdx="0" presStyleCnt="1"/>
      <dgm:spPr/>
    </dgm:pt>
    <dgm:pt modelId="{EDF8E4B6-B8B8-864E-9426-EA703CC63B27}" type="pres">
      <dgm:prSet presAssocID="{13BF265C-4176-3641-B298-EC7300254244}" presName="downArrow" presStyleLbl="node1" presStyleIdx="0" presStyleCnt="2"/>
      <dgm:spPr/>
    </dgm:pt>
    <dgm:pt modelId="{615C16B2-5CC3-1342-81B3-F0893C68FE68}" type="pres">
      <dgm:prSet presAssocID="{13BF265C-4176-3641-B298-EC7300254244}" presName="downArrowText" presStyleLbl="revTx" presStyleIdx="0" presStyleCnt="2">
        <dgm:presLayoutVars>
          <dgm:bulletEnabled val="1"/>
        </dgm:presLayoutVars>
      </dgm:prSet>
      <dgm:spPr/>
    </dgm:pt>
    <dgm:pt modelId="{7DAE559F-DDCC-8D41-89A3-7AFE1B60ED4D}" type="pres">
      <dgm:prSet presAssocID="{55C0FBD0-AAB3-C946-997E-A98E150E016F}" presName="upArrow" presStyleLbl="node1" presStyleIdx="1" presStyleCnt="2"/>
      <dgm:spPr/>
    </dgm:pt>
    <dgm:pt modelId="{55423B9D-2950-C64A-B013-0FC957DD0FBE}" type="pres">
      <dgm:prSet presAssocID="{55C0FBD0-AAB3-C946-997E-A98E150E016F}" presName="upArrowText" presStyleLbl="revTx" presStyleIdx="1" presStyleCnt="2">
        <dgm:presLayoutVars>
          <dgm:bulletEnabled val="1"/>
        </dgm:presLayoutVars>
      </dgm:prSet>
      <dgm:spPr/>
    </dgm:pt>
  </dgm:ptLst>
  <dgm:cxnLst>
    <dgm:cxn modelId="{ACD58D54-F638-134D-B42D-690D61C4C40E}" srcId="{0ACC68C9-CB17-B54B-8E8B-F1C95D50C3B0}" destId="{13BF265C-4176-3641-B298-EC7300254244}" srcOrd="0" destOrd="0" parTransId="{18D5314D-91AD-404A-8C41-A917D4572086}" sibTransId="{AFD50FD3-FB4D-0C49-AA45-B454D9EEF0A4}"/>
    <dgm:cxn modelId="{9099845A-1076-1248-B71F-06F7BFBFC506}" type="presOf" srcId="{0ACC68C9-CB17-B54B-8E8B-F1C95D50C3B0}" destId="{217DBF28-9A2C-E149-8D75-FB1BECC13D7C}" srcOrd="0" destOrd="0" presId="urn:microsoft.com/office/officeart/2005/8/layout/arrow3"/>
    <dgm:cxn modelId="{F9BF5D9A-5E88-464D-8699-632ECC8BF52A}" srcId="{0ACC68C9-CB17-B54B-8E8B-F1C95D50C3B0}" destId="{55C0FBD0-AAB3-C946-997E-A98E150E016F}" srcOrd="1" destOrd="0" parTransId="{CCEFE89D-AEBD-634E-B995-0ACD2A04A616}" sibTransId="{90ACF39B-9748-D545-9EA0-020E33CA889F}"/>
    <dgm:cxn modelId="{5AE910C1-74C4-3046-8605-5806356E4421}" type="presOf" srcId="{13BF265C-4176-3641-B298-EC7300254244}" destId="{615C16B2-5CC3-1342-81B3-F0893C68FE68}" srcOrd="0" destOrd="0" presId="urn:microsoft.com/office/officeart/2005/8/layout/arrow3"/>
    <dgm:cxn modelId="{353B27E0-4E86-5A43-A880-C43FADD6E151}" type="presOf" srcId="{55C0FBD0-AAB3-C946-997E-A98E150E016F}" destId="{55423B9D-2950-C64A-B013-0FC957DD0FBE}" srcOrd="0" destOrd="0" presId="urn:microsoft.com/office/officeart/2005/8/layout/arrow3"/>
    <dgm:cxn modelId="{42D6F5DA-1EC8-BC4E-B2FC-E11104415C41}" type="presParOf" srcId="{217DBF28-9A2C-E149-8D75-FB1BECC13D7C}" destId="{8846246B-CDB6-8A48-AD60-B49BB2FB4094}" srcOrd="0" destOrd="0" presId="urn:microsoft.com/office/officeart/2005/8/layout/arrow3"/>
    <dgm:cxn modelId="{D9E93302-EAD2-9340-BE52-63E667A492DF}" type="presParOf" srcId="{217DBF28-9A2C-E149-8D75-FB1BECC13D7C}" destId="{EDF8E4B6-B8B8-864E-9426-EA703CC63B27}" srcOrd="1" destOrd="0" presId="urn:microsoft.com/office/officeart/2005/8/layout/arrow3"/>
    <dgm:cxn modelId="{FDCD8246-CDFE-EA4D-B354-D26C5E1794EC}" type="presParOf" srcId="{217DBF28-9A2C-E149-8D75-FB1BECC13D7C}" destId="{615C16B2-5CC3-1342-81B3-F0893C68FE68}" srcOrd="2" destOrd="0" presId="urn:microsoft.com/office/officeart/2005/8/layout/arrow3"/>
    <dgm:cxn modelId="{F748EC90-4182-8244-8621-B05544FF623D}" type="presParOf" srcId="{217DBF28-9A2C-E149-8D75-FB1BECC13D7C}" destId="{7DAE559F-DDCC-8D41-89A3-7AFE1B60ED4D}" srcOrd="3" destOrd="0" presId="urn:microsoft.com/office/officeart/2005/8/layout/arrow3"/>
    <dgm:cxn modelId="{BC7D458E-9B91-1644-9C2B-CD40EBF34CA6}" type="presParOf" srcId="{217DBF28-9A2C-E149-8D75-FB1BECC13D7C}" destId="{55423B9D-2950-C64A-B013-0FC957DD0FBE}"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B84471-0902-6D43-97CA-CB5AE69F437B}" type="doc">
      <dgm:prSet loTypeId="urn:microsoft.com/office/officeart/2005/8/layout/lProcess2" loCatId="" qsTypeId="urn:microsoft.com/office/officeart/2005/8/quickstyle/simple1" qsCatId="simple" csTypeId="urn:microsoft.com/office/officeart/2005/8/colors/colorful4" csCatId="colorful" phldr="1"/>
      <dgm:spPr/>
      <dgm:t>
        <a:bodyPr/>
        <a:lstStyle/>
        <a:p>
          <a:endParaRPr lang="es-ES"/>
        </a:p>
      </dgm:t>
    </dgm:pt>
    <dgm:pt modelId="{E0ABD263-6647-FE43-859F-731DB683510B}">
      <dgm:prSet/>
      <dgm:spPr/>
      <dgm:t>
        <a:bodyPr/>
        <a:lstStyle/>
        <a:p>
          <a:r>
            <a:rPr lang="es-CL" i="1" dirty="0"/>
            <a:t>Paciente</a:t>
          </a:r>
          <a:endParaRPr lang="es-CL" dirty="0"/>
        </a:p>
      </dgm:t>
    </dgm:pt>
    <dgm:pt modelId="{E01CD4F6-5D00-094E-80B1-A3AB8DD4481C}" type="parTrans" cxnId="{B94EF81D-3176-2B47-8D49-F97B6ED0A7CB}">
      <dgm:prSet/>
      <dgm:spPr/>
      <dgm:t>
        <a:bodyPr/>
        <a:lstStyle/>
        <a:p>
          <a:endParaRPr lang="es-ES"/>
        </a:p>
      </dgm:t>
    </dgm:pt>
    <dgm:pt modelId="{E96A0D4C-3FAD-C346-AB85-8D4A758770AF}" type="sibTrans" cxnId="{B94EF81D-3176-2B47-8D49-F97B6ED0A7CB}">
      <dgm:prSet/>
      <dgm:spPr/>
      <dgm:t>
        <a:bodyPr/>
        <a:lstStyle/>
        <a:p>
          <a:endParaRPr lang="es-ES"/>
        </a:p>
      </dgm:t>
    </dgm:pt>
    <dgm:pt modelId="{C2E7A852-EBC8-4448-8C27-27284E0BB881}">
      <dgm:prSet/>
      <dgm:spPr/>
      <dgm:t>
        <a:bodyPr/>
        <a:lstStyle/>
        <a:p>
          <a:r>
            <a:rPr lang="es-CL" i="1"/>
            <a:t>Medicamento</a:t>
          </a:r>
          <a:endParaRPr lang="es-CL"/>
        </a:p>
      </dgm:t>
    </dgm:pt>
    <dgm:pt modelId="{0FEB0CF3-2A23-804C-9B8D-95A0E5E5546D}" type="parTrans" cxnId="{6F351E06-2DE7-6748-8FF6-16662C173857}">
      <dgm:prSet/>
      <dgm:spPr/>
      <dgm:t>
        <a:bodyPr/>
        <a:lstStyle/>
        <a:p>
          <a:endParaRPr lang="es-ES"/>
        </a:p>
      </dgm:t>
    </dgm:pt>
    <dgm:pt modelId="{91024E11-D390-4840-861A-B53FC8EE38E1}" type="sibTrans" cxnId="{6F351E06-2DE7-6748-8FF6-16662C173857}">
      <dgm:prSet/>
      <dgm:spPr/>
      <dgm:t>
        <a:bodyPr/>
        <a:lstStyle/>
        <a:p>
          <a:endParaRPr lang="es-ES"/>
        </a:p>
      </dgm:t>
    </dgm:pt>
    <dgm:pt modelId="{50431695-3D2F-F242-A042-FEA17FF86B88}">
      <dgm:prSet/>
      <dgm:spPr/>
      <dgm:t>
        <a:bodyPr/>
        <a:lstStyle/>
        <a:p>
          <a:r>
            <a:rPr lang="es-CL" i="1" dirty="0"/>
            <a:t>Alimento</a:t>
          </a:r>
          <a:endParaRPr lang="es-CL" dirty="0"/>
        </a:p>
      </dgm:t>
    </dgm:pt>
    <dgm:pt modelId="{7F16F3C7-7A98-3247-9B75-83626725CE58}" type="parTrans" cxnId="{16BD7466-FCE6-CF46-BAE7-3A375926E5A1}">
      <dgm:prSet/>
      <dgm:spPr/>
      <dgm:t>
        <a:bodyPr/>
        <a:lstStyle/>
        <a:p>
          <a:endParaRPr lang="es-ES"/>
        </a:p>
      </dgm:t>
    </dgm:pt>
    <dgm:pt modelId="{35043056-DA18-9B44-9140-059C7665903D}" type="sibTrans" cxnId="{16BD7466-FCE6-CF46-BAE7-3A375926E5A1}">
      <dgm:prSet/>
      <dgm:spPr/>
      <dgm:t>
        <a:bodyPr/>
        <a:lstStyle/>
        <a:p>
          <a:endParaRPr lang="es-ES"/>
        </a:p>
      </dgm:t>
    </dgm:pt>
    <dgm:pt modelId="{2D193EBD-FFD5-F544-B762-562B350D505C}">
      <dgm:prSet custT="1"/>
      <dgm:spPr/>
      <dgm:t>
        <a:bodyPr/>
        <a:lstStyle/>
        <a:p>
          <a:r>
            <a:rPr lang="es-CL" sz="1000" dirty="0"/>
            <a:t>Edad </a:t>
          </a:r>
        </a:p>
      </dgm:t>
    </dgm:pt>
    <dgm:pt modelId="{1E099ED3-C31C-6246-B6FA-35A912324E9B}" type="parTrans" cxnId="{49E39A05-B4E7-C348-AAFD-DF7DA6AB7E7A}">
      <dgm:prSet/>
      <dgm:spPr/>
      <dgm:t>
        <a:bodyPr/>
        <a:lstStyle/>
        <a:p>
          <a:endParaRPr lang="es-ES"/>
        </a:p>
      </dgm:t>
    </dgm:pt>
    <dgm:pt modelId="{74E18B3F-844A-C04D-BEE7-8FBDCCFB0D9B}" type="sibTrans" cxnId="{49E39A05-B4E7-C348-AAFD-DF7DA6AB7E7A}">
      <dgm:prSet/>
      <dgm:spPr/>
      <dgm:t>
        <a:bodyPr/>
        <a:lstStyle/>
        <a:p>
          <a:endParaRPr lang="es-ES"/>
        </a:p>
      </dgm:t>
    </dgm:pt>
    <dgm:pt modelId="{837303E9-8924-8447-A4C4-EA8D6B2686B9}">
      <dgm:prSet custT="1"/>
      <dgm:spPr/>
      <dgm:t>
        <a:bodyPr/>
        <a:lstStyle/>
        <a:p>
          <a:r>
            <a:rPr lang="es-CL" sz="1000" dirty="0"/>
            <a:t>Más estrecho el rango terapéutico de un fármaco, mayores las modificaciones sufridas en la respuesta terapéutica </a:t>
          </a:r>
        </a:p>
      </dgm:t>
    </dgm:pt>
    <dgm:pt modelId="{B7AC701B-0F90-ED4B-BC3B-22745D11D7AA}" type="parTrans" cxnId="{8523A0CF-096B-BB43-A501-8C2304F69DA0}">
      <dgm:prSet/>
      <dgm:spPr/>
      <dgm:t>
        <a:bodyPr/>
        <a:lstStyle/>
        <a:p>
          <a:endParaRPr lang="es-ES"/>
        </a:p>
      </dgm:t>
    </dgm:pt>
    <dgm:pt modelId="{4925B0DE-772B-9542-AC79-995E9F55EDD9}" type="sibTrans" cxnId="{8523A0CF-096B-BB43-A501-8C2304F69DA0}">
      <dgm:prSet/>
      <dgm:spPr/>
      <dgm:t>
        <a:bodyPr/>
        <a:lstStyle/>
        <a:p>
          <a:endParaRPr lang="es-ES"/>
        </a:p>
      </dgm:t>
    </dgm:pt>
    <dgm:pt modelId="{89069218-2DCB-0349-A7E3-EC3009CB7BE1}">
      <dgm:prSet custT="1"/>
      <dgm:spPr/>
      <dgm:t>
        <a:bodyPr/>
        <a:lstStyle/>
        <a:p>
          <a:r>
            <a:rPr lang="es-CL" sz="1000" dirty="0"/>
            <a:t>Composición de la dieta</a:t>
          </a:r>
        </a:p>
      </dgm:t>
    </dgm:pt>
    <dgm:pt modelId="{0E26F35A-A3B6-554A-A956-E6EDD7883DC2}" type="parTrans" cxnId="{2F6CFAC4-D53C-194E-B847-1EBBE71B82ED}">
      <dgm:prSet/>
      <dgm:spPr/>
      <dgm:t>
        <a:bodyPr/>
        <a:lstStyle/>
        <a:p>
          <a:endParaRPr lang="es-ES"/>
        </a:p>
      </dgm:t>
    </dgm:pt>
    <dgm:pt modelId="{955CAD8A-31F0-CD4F-845E-7F21213B14DB}" type="sibTrans" cxnId="{2F6CFAC4-D53C-194E-B847-1EBBE71B82ED}">
      <dgm:prSet/>
      <dgm:spPr/>
      <dgm:t>
        <a:bodyPr/>
        <a:lstStyle/>
        <a:p>
          <a:endParaRPr lang="es-ES"/>
        </a:p>
      </dgm:t>
    </dgm:pt>
    <dgm:pt modelId="{31F45137-A24C-D74C-BC96-39745ADBF3A2}">
      <dgm:prSet custT="1"/>
      <dgm:spPr/>
      <dgm:t>
        <a:bodyPr/>
        <a:lstStyle/>
        <a:p>
          <a:r>
            <a:rPr lang="es-CL" sz="1000"/>
            <a:t>Sexo</a:t>
          </a:r>
        </a:p>
      </dgm:t>
    </dgm:pt>
    <dgm:pt modelId="{64F0A71D-8061-474A-9323-FCFEBA8F6620}" type="parTrans" cxnId="{A33562C8-51C5-A54F-90CE-844229E2EED9}">
      <dgm:prSet/>
      <dgm:spPr/>
      <dgm:t>
        <a:bodyPr/>
        <a:lstStyle/>
        <a:p>
          <a:endParaRPr lang="es-ES"/>
        </a:p>
      </dgm:t>
    </dgm:pt>
    <dgm:pt modelId="{EE43649F-8696-5847-87FA-59B76E4EA4A7}" type="sibTrans" cxnId="{A33562C8-51C5-A54F-90CE-844229E2EED9}">
      <dgm:prSet/>
      <dgm:spPr/>
      <dgm:t>
        <a:bodyPr/>
        <a:lstStyle/>
        <a:p>
          <a:endParaRPr lang="es-ES"/>
        </a:p>
      </dgm:t>
    </dgm:pt>
    <dgm:pt modelId="{59A3EA40-AF04-3247-A3F3-63FD8F3617A6}">
      <dgm:prSet custT="1"/>
      <dgm:spPr/>
      <dgm:t>
        <a:bodyPr/>
        <a:lstStyle/>
        <a:p>
          <a:r>
            <a:rPr lang="es-CL" sz="1000" dirty="0"/>
            <a:t>Estados carenciales</a:t>
          </a:r>
        </a:p>
      </dgm:t>
    </dgm:pt>
    <dgm:pt modelId="{E1939449-4F74-AD47-B6C3-078315F634D6}" type="parTrans" cxnId="{A2D3C57F-60EB-6348-A7A0-17051903C8F8}">
      <dgm:prSet/>
      <dgm:spPr/>
      <dgm:t>
        <a:bodyPr/>
        <a:lstStyle/>
        <a:p>
          <a:endParaRPr lang="es-ES"/>
        </a:p>
      </dgm:t>
    </dgm:pt>
    <dgm:pt modelId="{442AA574-84FE-B742-969E-AC9F85399772}" type="sibTrans" cxnId="{A2D3C57F-60EB-6348-A7A0-17051903C8F8}">
      <dgm:prSet/>
      <dgm:spPr/>
      <dgm:t>
        <a:bodyPr/>
        <a:lstStyle/>
        <a:p>
          <a:endParaRPr lang="es-ES"/>
        </a:p>
      </dgm:t>
    </dgm:pt>
    <dgm:pt modelId="{52C089D6-5531-794D-AB35-14723BF436AB}">
      <dgm:prSet custT="1"/>
      <dgm:spPr/>
      <dgm:t>
        <a:bodyPr/>
        <a:lstStyle/>
        <a:p>
          <a:r>
            <a:rPr lang="es-CL" sz="1000" dirty="0"/>
            <a:t>Estados fisiológicos</a:t>
          </a:r>
        </a:p>
      </dgm:t>
    </dgm:pt>
    <dgm:pt modelId="{36C54B92-FCFA-7F48-AAAD-3C9B7F31F5E4}" type="parTrans" cxnId="{3E417154-3390-334A-B46E-F39AF7172D77}">
      <dgm:prSet/>
      <dgm:spPr/>
      <dgm:t>
        <a:bodyPr/>
        <a:lstStyle/>
        <a:p>
          <a:endParaRPr lang="es-ES"/>
        </a:p>
      </dgm:t>
    </dgm:pt>
    <dgm:pt modelId="{BF1EB9A6-1A3B-AC45-81E4-0464B04842E5}" type="sibTrans" cxnId="{3E417154-3390-334A-B46E-F39AF7172D77}">
      <dgm:prSet/>
      <dgm:spPr/>
      <dgm:t>
        <a:bodyPr/>
        <a:lstStyle/>
        <a:p>
          <a:endParaRPr lang="es-ES"/>
        </a:p>
      </dgm:t>
    </dgm:pt>
    <dgm:pt modelId="{96C34B05-9491-904A-96A0-3D077B315442}">
      <dgm:prSet custT="1"/>
      <dgm:spPr/>
      <dgm:t>
        <a:bodyPr/>
        <a:lstStyle/>
        <a:p>
          <a:r>
            <a:rPr lang="es-CL" sz="1000" dirty="0"/>
            <a:t>Patologías</a:t>
          </a:r>
        </a:p>
      </dgm:t>
    </dgm:pt>
    <dgm:pt modelId="{A11647CC-D912-4E49-B240-E1A70F4829E4}" type="parTrans" cxnId="{6819E01C-5445-3B4B-94F5-CF3FFB48987C}">
      <dgm:prSet/>
      <dgm:spPr/>
      <dgm:t>
        <a:bodyPr/>
        <a:lstStyle/>
        <a:p>
          <a:endParaRPr lang="es-ES"/>
        </a:p>
      </dgm:t>
    </dgm:pt>
    <dgm:pt modelId="{1BC92D0C-2EEE-9147-A02C-D0F0BF517369}" type="sibTrans" cxnId="{6819E01C-5445-3B4B-94F5-CF3FFB48987C}">
      <dgm:prSet/>
      <dgm:spPr/>
      <dgm:t>
        <a:bodyPr/>
        <a:lstStyle/>
        <a:p>
          <a:endParaRPr lang="es-ES"/>
        </a:p>
      </dgm:t>
    </dgm:pt>
    <dgm:pt modelId="{BA6A9B16-B366-444D-9BBA-19E042DED555}">
      <dgm:prSet/>
      <dgm:spPr/>
      <dgm:t>
        <a:bodyPr/>
        <a:lstStyle/>
        <a:p>
          <a:r>
            <a:rPr lang="es-CL" dirty="0"/>
            <a:t>Ejemplo: digoxina, anticoagulantes orales, antidiabéticos orales o la teofilina de liberación retardada. </a:t>
          </a:r>
        </a:p>
      </dgm:t>
    </dgm:pt>
    <dgm:pt modelId="{22089EBC-EF06-8E48-BCC6-CA683564164A}" type="parTrans" cxnId="{A87D76D8-2C5E-F247-A5F1-654BC252EAEB}">
      <dgm:prSet/>
      <dgm:spPr/>
      <dgm:t>
        <a:bodyPr/>
        <a:lstStyle/>
        <a:p>
          <a:endParaRPr lang="es-ES"/>
        </a:p>
      </dgm:t>
    </dgm:pt>
    <dgm:pt modelId="{7717F2D1-8AC1-C04E-9764-F59B83B95DA9}" type="sibTrans" cxnId="{A87D76D8-2C5E-F247-A5F1-654BC252EAEB}">
      <dgm:prSet/>
      <dgm:spPr/>
      <dgm:t>
        <a:bodyPr/>
        <a:lstStyle/>
        <a:p>
          <a:endParaRPr lang="es-ES"/>
        </a:p>
      </dgm:t>
    </dgm:pt>
    <dgm:pt modelId="{4EC5942C-B299-7A40-8AF5-7A0E12F6487A}">
      <dgm:prSet custT="1"/>
      <dgm:spPr/>
      <dgm:t>
        <a:bodyPr/>
        <a:lstStyle/>
        <a:p>
          <a:r>
            <a:rPr lang="es-CL" sz="1000"/>
            <a:t>Volumen de líquido ingerido con la dosis. </a:t>
          </a:r>
        </a:p>
      </dgm:t>
    </dgm:pt>
    <dgm:pt modelId="{4E68B6D3-0FF0-154B-A014-1B74E23C4925}" type="parTrans" cxnId="{C6E74FD1-610F-544A-8693-A8F353656155}">
      <dgm:prSet/>
      <dgm:spPr/>
      <dgm:t>
        <a:bodyPr/>
        <a:lstStyle/>
        <a:p>
          <a:endParaRPr lang="es-ES"/>
        </a:p>
      </dgm:t>
    </dgm:pt>
    <dgm:pt modelId="{9539EE7E-8348-2F4D-BE55-9A2F6985D525}" type="sibTrans" cxnId="{C6E74FD1-610F-544A-8693-A8F353656155}">
      <dgm:prSet/>
      <dgm:spPr/>
      <dgm:t>
        <a:bodyPr/>
        <a:lstStyle/>
        <a:p>
          <a:endParaRPr lang="es-ES"/>
        </a:p>
      </dgm:t>
    </dgm:pt>
    <dgm:pt modelId="{93790379-9DF1-6042-A2B0-D6C6CDD01DC6}">
      <dgm:prSet/>
      <dgm:spPr/>
      <dgm:t>
        <a:bodyPr/>
        <a:lstStyle/>
        <a:p>
          <a:r>
            <a:rPr lang="es-CL" dirty="0"/>
            <a:t>Se conocen algunos componentes de los alimentos especialmente implicados en este tipo de interacciones</a:t>
          </a:r>
        </a:p>
      </dgm:t>
    </dgm:pt>
    <dgm:pt modelId="{9338BE0C-025D-484F-A5ED-75A6A6011A58}" type="parTrans" cxnId="{EFC9514E-0090-A54B-9C5A-45137CF7FB45}">
      <dgm:prSet/>
      <dgm:spPr/>
      <dgm:t>
        <a:bodyPr/>
        <a:lstStyle/>
        <a:p>
          <a:endParaRPr lang="es-ES"/>
        </a:p>
      </dgm:t>
    </dgm:pt>
    <dgm:pt modelId="{3A9494F4-BB39-1F41-A020-81E4F7EFC340}" type="sibTrans" cxnId="{EFC9514E-0090-A54B-9C5A-45137CF7FB45}">
      <dgm:prSet/>
      <dgm:spPr/>
      <dgm:t>
        <a:bodyPr/>
        <a:lstStyle/>
        <a:p>
          <a:endParaRPr lang="es-ES"/>
        </a:p>
      </dgm:t>
    </dgm:pt>
    <dgm:pt modelId="{36CA2AA9-E7D6-BF4D-A7C9-820A5E409BC4}" type="pres">
      <dgm:prSet presAssocID="{38B84471-0902-6D43-97CA-CB5AE69F437B}" presName="theList" presStyleCnt="0">
        <dgm:presLayoutVars>
          <dgm:dir/>
          <dgm:animLvl val="lvl"/>
          <dgm:resizeHandles val="exact"/>
        </dgm:presLayoutVars>
      </dgm:prSet>
      <dgm:spPr/>
    </dgm:pt>
    <dgm:pt modelId="{9E530CBA-CD8B-434C-ADF3-7727D3477867}" type="pres">
      <dgm:prSet presAssocID="{E0ABD263-6647-FE43-859F-731DB683510B}" presName="compNode" presStyleCnt="0"/>
      <dgm:spPr/>
    </dgm:pt>
    <dgm:pt modelId="{05BB0619-6F84-AF46-B274-F04BF822160F}" type="pres">
      <dgm:prSet presAssocID="{E0ABD263-6647-FE43-859F-731DB683510B}" presName="aNode" presStyleLbl="bgShp" presStyleIdx="0" presStyleCnt="3"/>
      <dgm:spPr/>
    </dgm:pt>
    <dgm:pt modelId="{87182721-8CE0-534D-9278-461FD06843E0}" type="pres">
      <dgm:prSet presAssocID="{E0ABD263-6647-FE43-859F-731DB683510B}" presName="textNode" presStyleLbl="bgShp" presStyleIdx="0" presStyleCnt="3"/>
      <dgm:spPr/>
    </dgm:pt>
    <dgm:pt modelId="{C751AE0F-A5FF-E14D-93A8-66F4445CCB51}" type="pres">
      <dgm:prSet presAssocID="{E0ABD263-6647-FE43-859F-731DB683510B}" presName="compChildNode" presStyleCnt="0"/>
      <dgm:spPr/>
    </dgm:pt>
    <dgm:pt modelId="{49F8BE08-96C3-8648-AE6D-042FCB48516E}" type="pres">
      <dgm:prSet presAssocID="{E0ABD263-6647-FE43-859F-731DB683510B}" presName="theInnerList" presStyleCnt="0"/>
      <dgm:spPr/>
    </dgm:pt>
    <dgm:pt modelId="{8926F53E-9AF0-0B4F-A2BF-AD0C7698F2A2}" type="pres">
      <dgm:prSet presAssocID="{2D193EBD-FFD5-F544-B762-562B350D505C}" presName="childNode" presStyleLbl="node1" presStyleIdx="0" presStyleCnt="10">
        <dgm:presLayoutVars>
          <dgm:bulletEnabled val="1"/>
        </dgm:presLayoutVars>
      </dgm:prSet>
      <dgm:spPr/>
    </dgm:pt>
    <dgm:pt modelId="{B07EB1C5-A188-8147-BE90-C2314166E68D}" type="pres">
      <dgm:prSet presAssocID="{2D193EBD-FFD5-F544-B762-562B350D505C}" presName="aSpace2" presStyleCnt="0"/>
      <dgm:spPr/>
    </dgm:pt>
    <dgm:pt modelId="{D3F5C3E4-C542-F141-8AD9-72769D8DDA72}" type="pres">
      <dgm:prSet presAssocID="{31F45137-A24C-D74C-BC96-39745ADBF3A2}" presName="childNode" presStyleLbl="node1" presStyleIdx="1" presStyleCnt="10">
        <dgm:presLayoutVars>
          <dgm:bulletEnabled val="1"/>
        </dgm:presLayoutVars>
      </dgm:prSet>
      <dgm:spPr/>
    </dgm:pt>
    <dgm:pt modelId="{19C52E30-3103-3B46-80B8-35317D2068A1}" type="pres">
      <dgm:prSet presAssocID="{31F45137-A24C-D74C-BC96-39745ADBF3A2}" presName="aSpace2" presStyleCnt="0"/>
      <dgm:spPr/>
    </dgm:pt>
    <dgm:pt modelId="{389DA21E-16CC-C442-9C31-1989B1430202}" type="pres">
      <dgm:prSet presAssocID="{59A3EA40-AF04-3247-A3F3-63FD8F3617A6}" presName="childNode" presStyleLbl="node1" presStyleIdx="2" presStyleCnt="10">
        <dgm:presLayoutVars>
          <dgm:bulletEnabled val="1"/>
        </dgm:presLayoutVars>
      </dgm:prSet>
      <dgm:spPr/>
    </dgm:pt>
    <dgm:pt modelId="{CA14C1C6-B722-3C4B-8CB7-DD8C58D1138F}" type="pres">
      <dgm:prSet presAssocID="{59A3EA40-AF04-3247-A3F3-63FD8F3617A6}" presName="aSpace2" presStyleCnt="0"/>
      <dgm:spPr/>
    </dgm:pt>
    <dgm:pt modelId="{AC9883A1-3121-BA40-AD33-BF28CED00A69}" type="pres">
      <dgm:prSet presAssocID="{52C089D6-5531-794D-AB35-14723BF436AB}" presName="childNode" presStyleLbl="node1" presStyleIdx="3" presStyleCnt="10">
        <dgm:presLayoutVars>
          <dgm:bulletEnabled val="1"/>
        </dgm:presLayoutVars>
      </dgm:prSet>
      <dgm:spPr/>
    </dgm:pt>
    <dgm:pt modelId="{171DAAE1-0D7D-334B-AF96-C35138DAC0CB}" type="pres">
      <dgm:prSet presAssocID="{52C089D6-5531-794D-AB35-14723BF436AB}" presName="aSpace2" presStyleCnt="0"/>
      <dgm:spPr/>
    </dgm:pt>
    <dgm:pt modelId="{7989AB3E-9B05-304D-BFE3-AB257544FC92}" type="pres">
      <dgm:prSet presAssocID="{96C34B05-9491-904A-96A0-3D077B315442}" presName="childNode" presStyleLbl="node1" presStyleIdx="4" presStyleCnt="10">
        <dgm:presLayoutVars>
          <dgm:bulletEnabled val="1"/>
        </dgm:presLayoutVars>
      </dgm:prSet>
      <dgm:spPr/>
    </dgm:pt>
    <dgm:pt modelId="{C127A738-08E8-7F40-B9B4-1F2948C46A2D}" type="pres">
      <dgm:prSet presAssocID="{E0ABD263-6647-FE43-859F-731DB683510B}" presName="aSpace" presStyleCnt="0"/>
      <dgm:spPr/>
    </dgm:pt>
    <dgm:pt modelId="{C1626365-2BF0-9B44-9B67-C89718296864}" type="pres">
      <dgm:prSet presAssocID="{C2E7A852-EBC8-4448-8C27-27284E0BB881}" presName="compNode" presStyleCnt="0"/>
      <dgm:spPr/>
    </dgm:pt>
    <dgm:pt modelId="{1870443A-5E88-D547-BBB4-5BCAF01C43D9}" type="pres">
      <dgm:prSet presAssocID="{C2E7A852-EBC8-4448-8C27-27284E0BB881}" presName="aNode" presStyleLbl="bgShp" presStyleIdx="1" presStyleCnt="3"/>
      <dgm:spPr/>
    </dgm:pt>
    <dgm:pt modelId="{0AE84761-3849-3C42-B1BE-CE140DB9870F}" type="pres">
      <dgm:prSet presAssocID="{C2E7A852-EBC8-4448-8C27-27284E0BB881}" presName="textNode" presStyleLbl="bgShp" presStyleIdx="1" presStyleCnt="3"/>
      <dgm:spPr/>
    </dgm:pt>
    <dgm:pt modelId="{44A3431F-0B3E-3F45-9957-5EF13CA2E683}" type="pres">
      <dgm:prSet presAssocID="{C2E7A852-EBC8-4448-8C27-27284E0BB881}" presName="compChildNode" presStyleCnt="0"/>
      <dgm:spPr/>
    </dgm:pt>
    <dgm:pt modelId="{99E4FE48-E9C4-2649-A1A5-60BC464CCC2A}" type="pres">
      <dgm:prSet presAssocID="{C2E7A852-EBC8-4448-8C27-27284E0BB881}" presName="theInnerList" presStyleCnt="0"/>
      <dgm:spPr/>
    </dgm:pt>
    <dgm:pt modelId="{96FC9241-ECDF-D34F-97F2-63AD6016A50E}" type="pres">
      <dgm:prSet presAssocID="{837303E9-8924-8447-A4C4-EA8D6B2686B9}" presName="childNode" presStyleLbl="node1" presStyleIdx="5" presStyleCnt="10">
        <dgm:presLayoutVars>
          <dgm:bulletEnabled val="1"/>
        </dgm:presLayoutVars>
      </dgm:prSet>
      <dgm:spPr/>
    </dgm:pt>
    <dgm:pt modelId="{0A51E6C3-0DB5-1E44-BA8C-E4B32932D1B5}" type="pres">
      <dgm:prSet presAssocID="{837303E9-8924-8447-A4C4-EA8D6B2686B9}" presName="aSpace2" presStyleCnt="0"/>
      <dgm:spPr/>
    </dgm:pt>
    <dgm:pt modelId="{EE878A62-F952-E540-AC07-1DE94F7437BC}" type="pres">
      <dgm:prSet presAssocID="{BA6A9B16-B366-444D-9BBA-19E042DED555}" presName="childNode" presStyleLbl="node1" presStyleIdx="6" presStyleCnt="10">
        <dgm:presLayoutVars>
          <dgm:bulletEnabled val="1"/>
        </dgm:presLayoutVars>
      </dgm:prSet>
      <dgm:spPr/>
    </dgm:pt>
    <dgm:pt modelId="{CF6D54D4-1AE0-F344-8340-A85827BC4EFA}" type="pres">
      <dgm:prSet presAssocID="{C2E7A852-EBC8-4448-8C27-27284E0BB881}" presName="aSpace" presStyleCnt="0"/>
      <dgm:spPr/>
    </dgm:pt>
    <dgm:pt modelId="{722FEE0A-AE84-0743-9EDD-D4253954E21D}" type="pres">
      <dgm:prSet presAssocID="{50431695-3D2F-F242-A042-FEA17FF86B88}" presName="compNode" presStyleCnt="0"/>
      <dgm:spPr/>
    </dgm:pt>
    <dgm:pt modelId="{248C2C87-5C4D-8148-BFEA-B3D1C8534862}" type="pres">
      <dgm:prSet presAssocID="{50431695-3D2F-F242-A042-FEA17FF86B88}" presName="aNode" presStyleLbl="bgShp" presStyleIdx="2" presStyleCnt="3" custLinFactNeighborX="3884" custLinFactNeighborY="-9384"/>
      <dgm:spPr/>
    </dgm:pt>
    <dgm:pt modelId="{3BD7FA73-3DB4-D545-9CC4-4355B74BF223}" type="pres">
      <dgm:prSet presAssocID="{50431695-3D2F-F242-A042-FEA17FF86B88}" presName="textNode" presStyleLbl="bgShp" presStyleIdx="2" presStyleCnt="3"/>
      <dgm:spPr/>
    </dgm:pt>
    <dgm:pt modelId="{C9DE2FFE-918A-D04D-BC5B-C2951265B98A}" type="pres">
      <dgm:prSet presAssocID="{50431695-3D2F-F242-A042-FEA17FF86B88}" presName="compChildNode" presStyleCnt="0"/>
      <dgm:spPr/>
    </dgm:pt>
    <dgm:pt modelId="{B08F5BB6-9A3E-A84E-9DDF-1037668C31BE}" type="pres">
      <dgm:prSet presAssocID="{50431695-3D2F-F242-A042-FEA17FF86B88}" presName="theInnerList" presStyleCnt="0"/>
      <dgm:spPr/>
    </dgm:pt>
    <dgm:pt modelId="{A4108E0C-E76C-BB4A-B2DE-A357A9FDEC1F}" type="pres">
      <dgm:prSet presAssocID="{89069218-2DCB-0349-A7E3-EC3009CB7BE1}" presName="childNode" presStyleLbl="node1" presStyleIdx="7" presStyleCnt="10">
        <dgm:presLayoutVars>
          <dgm:bulletEnabled val="1"/>
        </dgm:presLayoutVars>
      </dgm:prSet>
      <dgm:spPr/>
    </dgm:pt>
    <dgm:pt modelId="{F6C6392A-69ED-7048-B982-A5803C8FF0E3}" type="pres">
      <dgm:prSet presAssocID="{89069218-2DCB-0349-A7E3-EC3009CB7BE1}" presName="aSpace2" presStyleCnt="0"/>
      <dgm:spPr/>
    </dgm:pt>
    <dgm:pt modelId="{9C116F6F-44D5-5E42-A022-772AD4AEBEBA}" type="pres">
      <dgm:prSet presAssocID="{4EC5942C-B299-7A40-8AF5-7A0E12F6487A}" presName="childNode" presStyleLbl="node1" presStyleIdx="8" presStyleCnt="10">
        <dgm:presLayoutVars>
          <dgm:bulletEnabled val="1"/>
        </dgm:presLayoutVars>
      </dgm:prSet>
      <dgm:spPr/>
    </dgm:pt>
    <dgm:pt modelId="{9F58B195-4604-8E46-BDF3-AB995E2BF327}" type="pres">
      <dgm:prSet presAssocID="{4EC5942C-B299-7A40-8AF5-7A0E12F6487A}" presName="aSpace2" presStyleCnt="0"/>
      <dgm:spPr/>
    </dgm:pt>
    <dgm:pt modelId="{DB64E4AE-DE51-9445-BB7B-D4485DC39CCB}" type="pres">
      <dgm:prSet presAssocID="{93790379-9DF1-6042-A2B0-D6C6CDD01DC6}" presName="childNode" presStyleLbl="node1" presStyleIdx="9" presStyleCnt="10">
        <dgm:presLayoutVars>
          <dgm:bulletEnabled val="1"/>
        </dgm:presLayoutVars>
      </dgm:prSet>
      <dgm:spPr/>
    </dgm:pt>
  </dgm:ptLst>
  <dgm:cxnLst>
    <dgm:cxn modelId="{280B0101-FAB0-9940-9455-4F7FFF5B62E8}" type="presOf" srcId="{BA6A9B16-B366-444D-9BBA-19E042DED555}" destId="{EE878A62-F952-E540-AC07-1DE94F7437BC}" srcOrd="0" destOrd="0" presId="urn:microsoft.com/office/officeart/2005/8/layout/lProcess2"/>
    <dgm:cxn modelId="{49E39A05-B4E7-C348-AAFD-DF7DA6AB7E7A}" srcId="{E0ABD263-6647-FE43-859F-731DB683510B}" destId="{2D193EBD-FFD5-F544-B762-562B350D505C}" srcOrd="0" destOrd="0" parTransId="{1E099ED3-C31C-6246-B6FA-35A912324E9B}" sibTransId="{74E18B3F-844A-C04D-BEE7-8FBDCCFB0D9B}"/>
    <dgm:cxn modelId="{6F351E06-2DE7-6748-8FF6-16662C173857}" srcId="{38B84471-0902-6D43-97CA-CB5AE69F437B}" destId="{C2E7A852-EBC8-4448-8C27-27284E0BB881}" srcOrd="1" destOrd="0" parTransId="{0FEB0CF3-2A23-804C-9B8D-95A0E5E5546D}" sibTransId="{91024E11-D390-4840-861A-B53FC8EE38E1}"/>
    <dgm:cxn modelId="{61F80E12-E840-2A42-84DD-5C00087F462C}" type="presOf" srcId="{93790379-9DF1-6042-A2B0-D6C6CDD01DC6}" destId="{DB64E4AE-DE51-9445-BB7B-D4485DC39CCB}" srcOrd="0" destOrd="0" presId="urn:microsoft.com/office/officeart/2005/8/layout/lProcess2"/>
    <dgm:cxn modelId="{4F7B2C1C-6393-B647-B2E7-E206ED74E527}" type="presOf" srcId="{59A3EA40-AF04-3247-A3F3-63FD8F3617A6}" destId="{389DA21E-16CC-C442-9C31-1989B1430202}" srcOrd="0" destOrd="0" presId="urn:microsoft.com/office/officeart/2005/8/layout/lProcess2"/>
    <dgm:cxn modelId="{6819E01C-5445-3B4B-94F5-CF3FFB48987C}" srcId="{E0ABD263-6647-FE43-859F-731DB683510B}" destId="{96C34B05-9491-904A-96A0-3D077B315442}" srcOrd="4" destOrd="0" parTransId="{A11647CC-D912-4E49-B240-E1A70F4829E4}" sibTransId="{1BC92D0C-2EEE-9147-A02C-D0F0BF517369}"/>
    <dgm:cxn modelId="{2FBAEB1C-CA16-0244-AC23-8395F7F2E9FF}" type="presOf" srcId="{38B84471-0902-6D43-97CA-CB5AE69F437B}" destId="{36CA2AA9-E7D6-BF4D-A7C9-820A5E409BC4}" srcOrd="0" destOrd="0" presId="urn:microsoft.com/office/officeart/2005/8/layout/lProcess2"/>
    <dgm:cxn modelId="{B94EF81D-3176-2B47-8D49-F97B6ED0A7CB}" srcId="{38B84471-0902-6D43-97CA-CB5AE69F437B}" destId="{E0ABD263-6647-FE43-859F-731DB683510B}" srcOrd="0" destOrd="0" parTransId="{E01CD4F6-5D00-094E-80B1-A3AB8DD4481C}" sibTransId="{E96A0D4C-3FAD-C346-AB85-8D4A758770AF}"/>
    <dgm:cxn modelId="{9FA51836-3158-6F44-B115-1A3844998F26}" type="presOf" srcId="{52C089D6-5531-794D-AB35-14723BF436AB}" destId="{AC9883A1-3121-BA40-AD33-BF28CED00A69}" srcOrd="0" destOrd="0" presId="urn:microsoft.com/office/officeart/2005/8/layout/lProcess2"/>
    <dgm:cxn modelId="{908AD340-4FA2-0C4F-AFDB-FA49816D4A86}" type="presOf" srcId="{89069218-2DCB-0349-A7E3-EC3009CB7BE1}" destId="{A4108E0C-E76C-BB4A-B2DE-A357A9FDEC1F}" srcOrd="0" destOrd="0" presId="urn:microsoft.com/office/officeart/2005/8/layout/lProcess2"/>
    <dgm:cxn modelId="{EFC9514E-0090-A54B-9C5A-45137CF7FB45}" srcId="{50431695-3D2F-F242-A042-FEA17FF86B88}" destId="{93790379-9DF1-6042-A2B0-D6C6CDD01DC6}" srcOrd="2" destOrd="0" parTransId="{9338BE0C-025D-484F-A5ED-75A6A6011A58}" sibTransId="{3A9494F4-BB39-1F41-A020-81E4F7EFC340}"/>
    <dgm:cxn modelId="{D49D7A4E-763C-3243-B7B5-C6E1AF548EAC}" type="presOf" srcId="{50431695-3D2F-F242-A042-FEA17FF86B88}" destId="{248C2C87-5C4D-8148-BFEA-B3D1C8534862}" srcOrd="0" destOrd="0" presId="urn:microsoft.com/office/officeart/2005/8/layout/lProcess2"/>
    <dgm:cxn modelId="{3E417154-3390-334A-B46E-F39AF7172D77}" srcId="{E0ABD263-6647-FE43-859F-731DB683510B}" destId="{52C089D6-5531-794D-AB35-14723BF436AB}" srcOrd="3" destOrd="0" parTransId="{36C54B92-FCFA-7F48-AAAD-3C9B7F31F5E4}" sibTransId="{BF1EB9A6-1A3B-AC45-81E4-0464B04842E5}"/>
    <dgm:cxn modelId="{8BC89C58-D8E6-8E4A-8E60-8F4B52FD5730}" type="presOf" srcId="{C2E7A852-EBC8-4448-8C27-27284E0BB881}" destId="{1870443A-5E88-D547-BBB4-5BCAF01C43D9}" srcOrd="0" destOrd="0" presId="urn:microsoft.com/office/officeart/2005/8/layout/lProcess2"/>
    <dgm:cxn modelId="{16BD7466-FCE6-CF46-BAE7-3A375926E5A1}" srcId="{38B84471-0902-6D43-97CA-CB5AE69F437B}" destId="{50431695-3D2F-F242-A042-FEA17FF86B88}" srcOrd="2" destOrd="0" parTransId="{7F16F3C7-7A98-3247-9B75-83626725CE58}" sibTransId="{35043056-DA18-9B44-9140-059C7665903D}"/>
    <dgm:cxn modelId="{A0E16272-7FCF-464D-B181-DC006AED0182}" type="presOf" srcId="{96C34B05-9491-904A-96A0-3D077B315442}" destId="{7989AB3E-9B05-304D-BFE3-AB257544FC92}" srcOrd="0" destOrd="0" presId="urn:microsoft.com/office/officeart/2005/8/layout/lProcess2"/>
    <dgm:cxn modelId="{A1D9C976-E4D7-1F4C-A832-2C601C01A8CC}" type="presOf" srcId="{31F45137-A24C-D74C-BC96-39745ADBF3A2}" destId="{D3F5C3E4-C542-F141-8AD9-72769D8DDA72}" srcOrd="0" destOrd="0" presId="urn:microsoft.com/office/officeart/2005/8/layout/lProcess2"/>
    <dgm:cxn modelId="{D86ED379-04CF-4D45-8F06-CAD858F5BA07}" type="presOf" srcId="{C2E7A852-EBC8-4448-8C27-27284E0BB881}" destId="{0AE84761-3849-3C42-B1BE-CE140DB9870F}" srcOrd="1" destOrd="0" presId="urn:microsoft.com/office/officeart/2005/8/layout/lProcess2"/>
    <dgm:cxn modelId="{A2D3C57F-60EB-6348-A7A0-17051903C8F8}" srcId="{E0ABD263-6647-FE43-859F-731DB683510B}" destId="{59A3EA40-AF04-3247-A3F3-63FD8F3617A6}" srcOrd="2" destOrd="0" parTransId="{E1939449-4F74-AD47-B6C3-078315F634D6}" sibTransId="{442AA574-84FE-B742-969E-AC9F85399772}"/>
    <dgm:cxn modelId="{6927CE8C-A5AD-E64B-9D8E-8074077401F8}" type="presOf" srcId="{E0ABD263-6647-FE43-859F-731DB683510B}" destId="{87182721-8CE0-534D-9278-461FD06843E0}" srcOrd="1" destOrd="0" presId="urn:microsoft.com/office/officeart/2005/8/layout/lProcess2"/>
    <dgm:cxn modelId="{696B4A8E-5172-4A44-9389-9FA56009E2EC}" type="presOf" srcId="{E0ABD263-6647-FE43-859F-731DB683510B}" destId="{05BB0619-6F84-AF46-B274-F04BF822160F}" srcOrd="0" destOrd="0" presId="urn:microsoft.com/office/officeart/2005/8/layout/lProcess2"/>
    <dgm:cxn modelId="{6F0A539A-56C1-8546-8630-ACB3E2C9361C}" type="presOf" srcId="{837303E9-8924-8447-A4C4-EA8D6B2686B9}" destId="{96FC9241-ECDF-D34F-97F2-63AD6016A50E}" srcOrd="0" destOrd="0" presId="urn:microsoft.com/office/officeart/2005/8/layout/lProcess2"/>
    <dgm:cxn modelId="{FA0B7FB7-3004-9444-A796-7F877299E869}" type="presOf" srcId="{50431695-3D2F-F242-A042-FEA17FF86B88}" destId="{3BD7FA73-3DB4-D545-9CC4-4355B74BF223}" srcOrd="1" destOrd="0" presId="urn:microsoft.com/office/officeart/2005/8/layout/lProcess2"/>
    <dgm:cxn modelId="{2F6CFAC4-D53C-194E-B847-1EBBE71B82ED}" srcId="{50431695-3D2F-F242-A042-FEA17FF86B88}" destId="{89069218-2DCB-0349-A7E3-EC3009CB7BE1}" srcOrd="0" destOrd="0" parTransId="{0E26F35A-A3B6-554A-A956-E6EDD7883DC2}" sibTransId="{955CAD8A-31F0-CD4F-845E-7F21213B14DB}"/>
    <dgm:cxn modelId="{A33562C8-51C5-A54F-90CE-844229E2EED9}" srcId="{E0ABD263-6647-FE43-859F-731DB683510B}" destId="{31F45137-A24C-D74C-BC96-39745ADBF3A2}" srcOrd="1" destOrd="0" parTransId="{64F0A71D-8061-474A-9323-FCFEBA8F6620}" sibTransId="{EE43649F-8696-5847-87FA-59B76E4EA4A7}"/>
    <dgm:cxn modelId="{8523A0CF-096B-BB43-A501-8C2304F69DA0}" srcId="{C2E7A852-EBC8-4448-8C27-27284E0BB881}" destId="{837303E9-8924-8447-A4C4-EA8D6B2686B9}" srcOrd="0" destOrd="0" parTransId="{B7AC701B-0F90-ED4B-BC3B-22745D11D7AA}" sibTransId="{4925B0DE-772B-9542-AC79-995E9F55EDD9}"/>
    <dgm:cxn modelId="{D4D1BCD0-4F25-624A-BF2C-79F0DD3ED26E}" type="presOf" srcId="{2D193EBD-FFD5-F544-B762-562B350D505C}" destId="{8926F53E-9AF0-0B4F-A2BF-AD0C7698F2A2}" srcOrd="0" destOrd="0" presId="urn:microsoft.com/office/officeart/2005/8/layout/lProcess2"/>
    <dgm:cxn modelId="{C6E74FD1-610F-544A-8693-A8F353656155}" srcId="{50431695-3D2F-F242-A042-FEA17FF86B88}" destId="{4EC5942C-B299-7A40-8AF5-7A0E12F6487A}" srcOrd="1" destOrd="0" parTransId="{4E68B6D3-0FF0-154B-A014-1B74E23C4925}" sibTransId="{9539EE7E-8348-2F4D-BE55-9A2F6985D525}"/>
    <dgm:cxn modelId="{A87D76D8-2C5E-F247-A5F1-654BC252EAEB}" srcId="{C2E7A852-EBC8-4448-8C27-27284E0BB881}" destId="{BA6A9B16-B366-444D-9BBA-19E042DED555}" srcOrd="1" destOrd="0" parTransId="{22089EBC-EF06-8E48-BCC6-CA683564164A}" sibTransId="{7717F2D1-8AC1-C04E-9764-F59B83B95DA9}"/>
    <dgm:cxn modelId="{6AF33CF7-E5F7-0A4B-8EA7-FB155442A9F2}" type="presOf" srcId="{4EC5942C-B299-7A40-8AF5-7A0E12F6487A}" destId="{9C116F6F-44D5-5E42-A022-772AD4AEBEBA}" srcOrd="0" destOrd="0" presId="urn:microsoft.com/office/officeart/2005/8/layout/lProcess2"/>
    <dgm:cxn modelId="{B3943700-EA8B-9747-B400-BEBA3C79B8DC}" type="presParOf" srcId="{36CA2AA9-E7D6-BF4D-A7C9-820A5E409BC4}" destId="{9E530CBA-CD8B-434C-ADF3-7727D3477867}" srcOrd="0" destOrd="0" presId="urn:microsoft.com/office/officeart/2005/8/layout/lProcess2"/>
    <dgm:cxn modelId="{20831395-C122-6344-87C4-B47BE35CCC72}" type="presParOf" srcId="{9E530CBA-CD8B-434C-ADF3-7727D3477867}" destId="{05BB0619-6F84-AF46-B274-F04BF822160F}" srcOrd="0" destOrd="0" presId="urn:microsoft.com/office/officeart/2005/8/layout/lProcess2"/>
    <dgm:cxn modelId="{91F9A6B7-D1E7-0C49-A14E-7963D0089EB6}" type="presParOf" srcId="{9E530CBA-CD8B-434C-ADF3-7727D3477867}" destId="{87182721-8CE0-534D-9278-461FD06843E0}" srcOrd="1" destOrd="0" presId="urn:microsoft.com/office/officeart/2005/8/layout/lProcess2"/>
    <dgm:cxn modelId="{C6A59D5F-0E75-5447-9F5A-7A4E7DB455C2}" type="presParOf" srcId="{9E530CBA-CD8B-434C-ADF3-7727D3477867}" destId="{C751AE0F-A5FF-E14D-93A8-66F4445CCB51}" srcOrd="2" destOrd="0" presId="urn:microsoft.com/office/officeart/2005/8/layout/lProcess2"/>
    <dgm:cxn modelId="{D61F6F24-4BBC-174A-9586-6C3BFAD02D99}" type="presParOf" srcId="{C751AE0F-A5FF-E14D-93A8-66F4445CCB51}" destId="{49F8BE08-96C3-8648-AE6D-042FCB48516E}" srcOrd="0" destOrd="0" presId="urn:microsoft.com/office/officeart/2005/8/layout/lProcess2"/>
    <dgm:cxn modelId="{4955CBD6-B7CC-4C43-A2F0-7BB11ACEB86E}" type="presParOf" srcId="{49F8BE08-96C3-8648-AE6D-042FCB48516E}" destId="{8926F53E-9AF0-0B4F-A2BF-AD0C7698F2A2}" srcOrd="0" destOrd="0" presId="urn:microsoft.com/office/officeart/2005/8/layout/lProcess2"/>
    <dgm:cxn modelId="{36FE4BB2-413B-FE45-8000-B12B7831C7F7}" type="presParOf" srcId="{49F8BE08-96C3-8648-AE6D-042FCB48516E}" destId="{B07EB1C5-A188-8147-BE90-C2314166E68D}" srcOrd="1" destOrd="0" presId="urn:microsoft.com/office/officeart/2005/8/layout/lProcess2"/>
    <dgm:cxn modelId="{C68616F4-3107-E242-8428-2D9BBB561513}" type="presParOf" srcId="{49F8BE08-96C3-8648-AE6D-042FCB48516E}" destId="{D3F5C3E4-C542-F141-8AD9-72769D8DDA72}" srcOrd="2" destOrd="0" presId="urn:microsoft.com/office/officeart/2005/8/layout/lProcess2"/>
    <dgm:cxn modelId="{ADF28D51-4910-C447-89FF-C515BD8C3008}" type="presParOf" srcId="{49F8BE08-96C3-8648-AE6D-042FCB48516E}" destId="{19C52E30-3103-3B46-80B8-35317D2068A1}" srcOrd="3" destOrd="0" presId="urn:microsoft.com/office/officeart/2005/8/layout/lProcess2"/>
    <dgm:cxn modelId="{4E5861ED-6B91-4541-AC7E-B17890A95626}" type="presParOf" srcId="{49F8BE08-96C3-8648-AE6D-042FCB48516E}" destId="{389DA21E-16CC-C442-9C31-1989B1430202}" srcOrd="4" destOrd="0" presId="urn:microsoft.com/office/officeart/2005/8/layout/lProcess2"/>
    <dgm:cxn modelId="{A93A7BFE-8EA6-8642-9F14-9E34D22C7199}" type="presParOf" srcId="{49F8BE08-96C3-8648-AE6D-042FCB48516E}" destId="{CA14C1C6-B722-3C4B-8CB7-DD8C58D1138F}" srcOrd="5" destOrd="0" presId="urn:microsoft.com/office/officeart/2005/8/layout/lProcess2"/>
    <dgm:cxn modelId="{BF56B776-573D-3049-9E59-FFB80CE682EB}" type="presParOf" srcId="{49F8BE08-96C3-8648-AE6D-042FCB48516E}" destId="{AC9883A1-3121-BA40-AD33-BF28CED00A69}" srcOrd="6" destOrd="0" presId="urn:microsoft.com/office/officeart/2005/8/layout/lProcess2"/>
    <dgm:cxn modelId="{CC37FA8C-BB07-B44A-B7F5-0C2AC021A08D}" type="presParOf" srcId="{49F8BE08-96C3-8648-AE6D-042FCB48516E}" destId="{171DAAE1-0D7D-334B-AF96-C35138DAC0CB}" srcOrd="7" destOrd="0" presId="urn:microsoft.com/office/officeart/2005/8/layout/lProcess2"/>
    <dgm:cxn modelId="{F14ED1E0-A8BB-204E-A013-2A7595E86E45}" type="presParOf" srcId="{49F8BE08-96C3-8648-AE6D-042FCB48516E}" destId="{7989AB3E-9B05-304D-BFE3-AB257544FC92}" srcOrd="8" destOrd="0" presId="urn:microsoft.com/office/officeart/2005/8/layout/lProcess2"/>
    <dgm:cxn modelId="{E02179AE-4118-2E4E-9A8B-4E251E00C543}" type="presParOf" srcId="{36CA2AA9-E7D6-BF4D-A7C9-820A5E409BC4}" destId="{C127A738-08E8-7F40-B9B4-1F2948C46A2D}" srcOrd="1" destOrd="0" presId="urn:microsoft.com/office/officeart/2005/8/layout/lProcess2"/>
    <dgm:cxn modelId="{FC593594-91AC-EB45-B251-B31E74FF5E4F}" type="presParOf" srcId="{36CA2AA9-E7D6-BF4D-A7C9-820A5E409BC4}" destId="{C1626365-2BF0-9B44-9B67-C89718296864}" srcOrd="2" destOrd="0" presId="urn:microsoft.com/office/officeart/2005/8/layout/lProcess2"/>
    <dgm:cxn modelId="{2334E28F-7AEB-FE42-9626-E8B14BA15D5F}" type="presParOf" srcId="{C1626365-2BF0-9B44-9B67-C89718296864}" destId="{1870443A-5E88-D547-BBB4-5BCAF01C43D9}" srcOrd="0" destOrd="0" presId="urn:microsoft.com/office/officeart/2005/8/layout/lProcess2"/>
    <dgm:cxn modelId="{2D7CC4C8-15E2-2041-B714-1EEC29595844}" type="presParOf" srcId="{C1626365-2BF0-9B44-9B67-C89718296864}" destId="{0AE84761-3849-3C42-B1BE-CE140DB9870F}" srcOrd="1" destOrd="0" presId="urn:microsoft.com/office/officeart/2005/8/layout/lProcess2"/>
    <dgm:cxn modelId="{4F09106F-14CC-FF4C-8FF9-4E56D0B76701}" type="presParOf" srcId="{C1626365-2BF0-9B44-9B67-C89718296864}" destId="{44A3431F-0B3E-3F45-9957-5EF13CA2E683}" srcOrd="2" destOrd="0" presId="urn:microsoft.com/office/officeart/2005/8/layout/lProcess2"/>
    <dgm:cxn modelId="{11C984E0-D999-7348-B671-8FD0210C3CB0}" type="presParOf" srcId="{44A3431F-0B3E-3F45-9957-5EF13CA2E683}" destId="{99E4FE48-E9C4-2649-A1A5-60BC464CCC2A}" srcOrd="0" destOrd="0" presId="urn:microsoft.com/office/officeart/2005/8/layout/lProcess2"/>
    <dgm:cxn modelId="{D97CC688-289F-CD49-BAD2-D27BD1CE6EA3}" type="presParOf" srcId="{99E4FE48-E9C4-2649-A1A5-60BC464CCC2A}" destId="{96FC9241-ECDF-D34F-97F2-63AD6016A50E}" srcOrd="0" destOrd="0" presId="urn:microsoft.com/office/officeart/2005/8/layout/lProcess2"/>
    <dgm:cxn modelId="{DA83034C-F782-0A4A-A771-2EB7037B63B5}" type="presParOf" srcId="{99E4FE48-E9C4-2649-A1A5-60BC464CCC2A}" destId="{0A51E6C3-0DB5-1E44-BA8C-E4B32932D1B5}" srcOrd="1" destOrd="0" presId="urn:microsoft.com/office/officeart/2005/8/layout/lProcess2"/>
    <dgm:cxn modelId="{C0B901DD-FB7D-DE43-A950-97E160185264}" type="presParOf" srcId="{99E4FE48-E9C4-2649-A1A5-60BC464CCC2A}" destId="{EE878A62-F952-E540-AC07-1DE94F7437BC}" srcOrd="2" destOrd="0" presId="urn:microsoft.com/office/officeart/2005/8/layout/lProcess2"/>
    <dgm:cxn modelId="{B192DC6A-18D2-8A4E-A0AE-71E05A02F694}" type="presParOf" srcId="{36CA2AA9-E7D6-BF4D-A7C9-820A5E409BC4}" destId="{CF6D54D4-1AE0-F344-8340-A85827BC4EFA}" srcOrd="3" destOrd="0" presId="urn:microsoft.com/office/officeart/2005/8/layout/lProcess2"/>
    <dgm:cxn modelId="{BA92671A-C2E7-8E41-812B-5EF184E93AC4}" type="presParOf" srcId="{36CA2AA9-E7D6-BF4D-A7C9-820A5E409BC4}" destId="{722FEE0A-AE84-0743-9EDD-D4253954E21D}" srcOrd="4" destOrd="0" presId="urn:microsoft.com/office/officeart/2005/8/layout/lProcess2"/>
    <dgm:cxn modelId="{4A804EB1-5992-534E-A820-F20E6947BCEE}" type="presParOf" srcId="{722FEE0A-AE84-0743-9EDD-D4253954E21D}" destId="{248C2C87-5C4D-8148-BFEA-B3D1C8534862}" srcOrd="0" destOrd="0" presId="urn:microsoft.com/office/officeart/2005/8/layout/lProcess2"/>
    <dgm:cxn modelId="{8995DE85-4929-2B45-992D-5F4D5DAECD82}" type="presParOf" srcId="{722FEE0A-AE84-0743-9EDD-D4253954E21D}" destId="{3BD7FA73-3DB4-D545-9CC4-4355B74BF223}" srcOrd="1" destOrd="0" presId="urn:microsoft.com/office/officeart/2005/8/layout/lProcess2"/>
    <dgm:cxn modelId="{6F559179-5B06-B744-A7F6-705BEC65981C}" type="presParOf" srcId="{722FEE0A-AE84-0743-9EDD-D4253954E21D}" destId="{C9DE2FFE-918A-D04D-BC5B-C2951265B98A}" srcOrd="2" destOrd="0" presId="urn:microsoft.com/office/officeart/2005/8/layout/lProcess2"/>
    <dgm:cxn modelId="{DFAB8251-F207-E94F-A8F4-A420C2747C52}" type="presParOf" srcId="{C9DE2FFE-918A-D04D-BC5B-C2951265B98A}" destId="{B08F5BB6-9A3E-A84E-9DDF-1037668C31BE}" srcOrd="0" destOrd="0" presId="urn:microsoft.com/office/officeart/2005/8/layout/lProcess2"/>
    <dgm:cxn modelId="{69F2B873-07DE-6347-AC4E-0A372D51B32A}" type="presParOf" srcId="{B08F5BB6-9A3E-A84E-9DDF-1037668C31BE}" destId="{A4108E0C-E76C-BB4A-B2DE-A357A9FDEC1F}" srcOrd="0" destOrd="0" presId="urn:microsoft.com/office/officeart/2005/8/layout/lProcess2"/>
    <dgm:cxn modelId="{6753A047-454D-574B-803B-0B4852CF829C}" type="presParOf" srcId="{B08F5BB6-9A3E-A84E-9DDF-1037668C31BE}" destId="{F6C6392A-69ED-7048-B982-A5803C8FF0E3}" srcOrd="1" destOrd="0" presId="urn:microsoft.com/office/officeart/2005/8/layout/lProcess2"/>
    <dgm:cxn modelId="{7E5A00ED-C085-A04B-9AEA-63D337AB6CD4}" type="presParOf" srcId="{B08F5BB6-9A3E-A84E-9DDF-1037668C31BE}" destId="{9C116F6F-44D5-5E42-A022-772AD4AEBEBA}" srcOrd="2" destOrd="0" presId="urn:microsoft.com/office/officeart/2005/8/layout/lProcess2"/>
    <dgm:cxn modelId="{E5B05242-428F-CD48-A1BD-98A62E5C90D6}" type="presParOf" srcId="{B08F5BB6-9A3E-A84E-9DDF-1037668C31BE}" destId="{9F58B195-4604-8E46-BDF3-AB995E2BF327}" srcOrd="3" destOrd="0" presId="urn:microsoft.com/office/officeart/2005/8/layout/lProcess2"/>
    <dgm:cxn modelId="{93702FA8-834C-154F-8E8F-79A23AC7DAE5}" type="presParOf" srcId="{B08F5BB6-9A3E-A84E-9DDF-1037668C31BE}" destId="{DB64E4AE-DE51-9445-BB7B-D4485DC39CC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B58E9D-4D2A-BA45-9C19-1501CED32A8C}" type="doc">
      <dgm:prSet loTypeId="urn:microsoft.com/office/officeart/2005/8/layout/list1" loCatId="process" qsTypeId="urn:microsoft.com/office/officeart/2005/8/quickstyle/simple1" qsCatId="simple" csTypeId="urn:microsoft.com/office/officeart/2005/8/colors/colorful4" csCatId="colorful" phldr="1"/>
      <dgm:spPr/>
      <dgm:t>
        <a:bodyPr/>
        <a:lstStyle/>
        <a:p>
          <a:endParaRPr lang="es-ES"/>
        </a:p>
      </dgm:t>
    </dgm:pt>
    <dgm:pt modelId="{7F4E6443-7D5D-3A4B-AC56-B5C6B8EB405E}">
      <dgm:prSet/>
      <dgm:spPr/>
      <dgm:t>
        <a:bodyPr/>
        <a:lstStyle/>
        <a:p>
          <a:r>
            <a:rPr lang="es-CL"/>
            <a:t>Aumento o aceleración de la absorción </a:t>
          </a:r>
        </a:p>
      </dgm:t>
    </dgm:pt>
    <dgm:pt modelId="{FBC1BF78-85CB-5349-8649-EB2E86822B8D}" type="parTrans" cxnId="{FA4527C8-3D1A-874C-8672-85A5B5C2C671}">
      <dgm:prSet/>
      <dgm:spPr/>
      <dgm:t>
        <a:bodyPr/>
        <a:lstStyle/>
        <a:p>
          <a:endParaRPr lang="es-ES"/>
        </a:p>
      </dgm:t>
    </dgm:pt>
    <dgm:pt modelId="{2EC0AEBF-87DD-D147-B389-2CE904634834}" type="sibTrans" cxnId="{FA4527C8-3D1A-874C-8672-85A5B5C2C671}">
      <dgm:prSet/>
      <dgm:spPr/>
      <dgm:t>
        <a:bodyPr/>
        <a:lstStyle/>
        <a:p>
          <a:endParaRPr lang="es-ES"/>
        </a:p>
      </dgm:t>
    </dgm:pt>
    <dgm:pt modelId="{B14826CF-9CD4-F045-9BB0-47267C3E13EB}">
      <dgm:prSet/>
      <dgm:spPr/>
      <dgm:t>
        <a:bodyPr/>
        <a:lstStyle/>
        <a:p>
          <a:r>
            <a:rPr lang="es-CL" dirty="0"/>
            <a:t>Fármacos poco solubles en fluidos GI (liposolubles)</a:t>
          </a:r>
        </a:p>
      </dgm:t>
    </dgm:pt>
    <dgm:pt modelId="{5EEB0677-9511-F942-88BA-F852FA7C0113}" type="parTrans" cxnId="{D691283D-9AC1-994C-9B06-3F5A1F9B5E20}">
      <dgm:prSet/>
      <dgm:spPr/>
      <dgm:t>
        <a:bodyPr/>
        <a:lstStyle/>
        <a:p>
          <a:endParaRPr lang="es-ES"/>
        </a:p>
      </dgm:t>
    </dgm:pt>
    <dgm:pt modelId="{CEA03FB3-8ABE-1145-B7BC-6C7DCC9878E7}" type="sibTrans" cxnId="{D691283D-9AC1-994C-9B06-3F5A1F9B5E20}">
      <dgm:prSet/>
      <dgm:spPr/>
      <dgm:t>
        <a:bodyPr/>
        <a:lstStyle/>
        <a:p>
          <a:endParaRPr lang="es-ES"/>
        </a:p>
      </dgm:t>
    </dgm:pt>
    <dgm:pt modelId="{86EA5C19-6CE6-5343-8985-23A7AE5C4AF3}">
      <dgm:prSet/>
      <dgm:spPr/>
      <dgm:t>
        <a:bodyPr/>
        <a:lstStyle/>
        <a:p>
          <a:r>
            <a:rPr lang="es-CL" i="1" dirty="0"/>
            <a:t>Mecanismo</a:t>
          </a:r>
          <a:r>
            <a:rPr lang="es-CL" dirty="0"/>
            <a:t>: retraso del vaciado gástrico y a un aumento de la secreción de ácidos biliares (↑solubilización). </a:t>
          </a:r>
        </a:p>
      </dgm:t>
    </dgm:pt>
    <dgm:pt modelId="{7036D14F-92A4-FB4C-AC7C-7EE53C3DCE59}" type="parTrans" cxnId="{09A01D97-C231-7D43-BAE6-DE11FB47B307}">
      <dgm:prSet/>
      <dgm:spPr/>
      <dgm:t>
        <a:bodyPr/>
        <a:lstStyle/>
        <a:p>
          <a:endParaRPr lang="es-ES"/>
        </a:p>
      </dgm:t>
    </dgm:pt>
    <dgm:pt modelId="{D77223EB-F867-464E-87D7-FD2F378C9B7C}" type="sibTrans" cxnId="{09A01D97-C231-7D43-BAE6-DE11FB47B307}">
      <dgm:prSet/>
      <dgm:spPr/>
      <dgm:t>
        <a:bodyPr/>
        <a:lstStyle/>
        <a:p>
          <a:endParaRPr lang="es-ES"/>
        </a:p>
      </dgm:t>
    </dgm:pt>
    <dgm:pt modelId="{14163371-BE5B-C846-91BB-684B0598FCB2}">
      <dgm:prSet/>
      <dgm:spPr/>
      <dgm:t>
        <a:bodyPr/>
        <a:lstStyle/>
        <a:p>
          <a:r>
            <a:rPr lang="es-CL"/>
            <a:t>Retraso en la absorción (ojo: analgésicos)</a:t>
          </a:r>
        </a:p>
      </dgm:t>
    </dgm:pt>
    <dgm:pt modelId="{4576C6C6-06A1-9D40-9351-56A9F5A9DCC8}" type="parTrans" cxnId="{F6722707-26B9-DB47-A172-8D6A3751338E}">
      <dgm:prSet/>
      <dgm:spPr/>
      <dgm:t>
        <a:bodyPr/>
        <a:lstStyle/>
        <a:p>
          <a:endParaRPr lang="es-ES"/>
        </a:p>
      </dgm:t>
    </dgm:pt>
    <dgm:pt modelId="{A04AD68B-CBD7-A241-A81F-D94181BCCEFD}" type="sibTrans" cxnId="{F6722707-26B9-DB47-A172-8D6A3751338E}">
      <dgm:prSet/>
      <dgm:spPr/>
      <dgm:t>
        <a:bodyPr/>
        <a:lstStyle/>
        <a:p>
          <a:endParaRPr lang="es-ES"/>
        </a:p>
      </dgm:t>
    </dgm:pt>
    <dgm:pt modelId="{C2C0263C-8714-1D4E-9A89-44816B6C4CC8}">
      <dgm:prSet/>
      <dgm:spPr/>
      <dgm:t>
        <a:bodyPr/>
        <a:lstStyle/>
        <a:p>
          <a:r>
            <a:rPr lang="es-CL"/>
            <a:t>Retraso del vaciamiento gástrico </a:t>
          </a:r>
        </a:p>
      </dgm:t>
    </dgm:pt>
    <dgm:pt modelId="{36525AEB-D027-4245-AAC5-E71BC711644B}" type="parTrans" cxnId="{5154B811-246E-7640-9BCD-1A8D95850ED3}">
      <dgm:prSet/>
      <dgm:spPr/>
      <dgm:t>
        <a:bodyPr/>
        <a:lstStyle/>
        <a:p>
          <a:endParaRPr lang="es-ES"/>
        </a:p>
      </dgm:t>
    </dgm:pt>
    <dgm:pt modelId="{8310B0C9-3208-284F-A639-54A855A26B74}" type="sibTrans" cxnId="{5154B811-246E-7640-9BCD-1A8D95850ED3}">
      <dgm:prSet/>
      <dgm:spPr/>
      <dgm:t>
        <a:bodyPr/>
        <a:lstStyle/>
        <a:p>
          <a:endParaRPr lang="es-ES"/>
        </a:p>
      </dgm:t>
    </dgm:pt>
    <dgm:pt modelId="{191D4D30-DEF6-A74B-A3BD-1DACB35ACA93}">
      <dgm:prSet/>
      <dgm:spPr/>
      <dgm:t>
        <a:bodyPr/>
        <a:lstStyle/>
        <a:p>
          <a:r>
            <a:rPr lang="es-CL"/>
            <a:t>Aumento del pH gástrico </a:t>
          </a:r>
        </a:p>
      </dgm:t>
    </dgm:pt>
    <dgm:pt modelId="{117C473D-A626-5D43-8EF3-DF441CCA89AD}" type="parTrans" cxnId="{DBFB43BE-725C-C141-9249-850ED0AF1A5F}">
      <dgm:prSet/>
      <dgm:spPr/>
      <dgm:t>
        <a:bodyPr/>
        <a:lstStyle/>
        <a:p>
          <a:endParaRPr lang="es-ES"/>
        </a:p>
      </dgm:t>
    </dgm:pt>
    <dgm:pt modelId="{F202A219-74BC-AC46-BC37-188473E45DE7}" type="sibTrans" cxnId="{DBFB43BE-725C-C141-9249-850ED0AF1A5F}">
      <dgm:prSet/>
      <dgm:spPr/>
      <dgm:t>
        <a:bodyPr/>
        <a:lstStyle/>
        <a:p>
          <a:endParaRPr lang="es-ES"/>
        </a:p>
      </dgm:t>
    </dgm:pt>
    <dgm:pt modelId="{9AC607E8-06F4-9D4B-815B-D59B59FFC96A}">
      <dgm:prSet/>
      <dgm:spPr/>
      <dgm:t>
        <a:bodyPr/>
        <a:lstStyle/>
        <a:p>
          <a:r>
            <a:rPr lang="es-CL" dirty="0"/>
            <a:t>Ej: Ciclosporina, Carbamazepina y ACO</a:t>
          </a:r>
        </a:p>
      </dgm:t>
    </dgm:pt>
    <dgm:pt modelId="{3A71FD0F-7767-D047-B22E-84B5E539DDDD}" type="parTrans" cxnId="{753D644A-2EDD-0E4C-AA76-2DDDB3C39D9C}">
      <dgm:prSet/>
      <dgm:spPr/>
      <dgm:t>
        <a:bodyPr/>
        <a:lstStyle/>
        <a:p>
          <a:endParaRPr lang="es-ES"/>
        </a:p>
      </dgm:t>
    </dgm:pt>
    <dgm:pt modelId="{6630E88C-8644-8C4B-9C19-99F7FEB897A1}" type="sibTrans" cxnId="{753D644A-2EDD-0E4C-AA76-2DDDB3C39D9C}">
      <dgm:prSet/>
      <dgm:spPr/>
      <dgm:t>
        <a:bodyPr/>
        <a:lstStyle/>
        <a:p>
          <a:endParaRPr lang="es-ES"/>
        </a:p>
      </dgm:t>
    </dgm:pt>
    <dgm:pt modelId="{643775D3-FA74-CC49-BC0F-D0E4DF0C409B}" type="pres">
      <dgm:prSet presAssocID="{99B58E9D-4D2A-BA45-9C19-1501CED32A8C}" presName="linear" presStyleCnt="0">
        <dgm:presLayoutVars>
          <dgm:dir/>
          <dgm:animLvl val="lvl"/>
          <dgm:resizeHandles val="exact"/>
        </dgm:presLayoutVars>
      </dgm:prSet>
      <dgm:spPr/>
    </dgm:pt>
    <dgm:pt modelId="{A33D0A27-99B9-C64D-8A72-6EACE9CE0F87}" type="pres">
      <dgm:prSet presAssocID="{7F4E6443-7D5D-3A4B-AC56-B5C6B8EB405E}" presName="parentLin" presStyleCnt="0"/>
      <dgm:spPr/>
    </dgm:pt>
    <dgm:pt modelId="{6404B43D-A116-1649-AD05-2871B684684F}" type="pres">
      <dgm:prSet presAssocID="{7F4E6443-7D5D-3A4B-AC56-B5C6B8EB405E}" presName="parentLeftMargin" presStyleLbl="node1" presStyleIdx="0" presStyleCnt="2"/>
      <dgm:spPr/>
    </dgm:pt>
    <dgm:pt modelId="{D82D90B9-F9F0-7E4C-8A46-58D0136D1EE6}" type="pres">
      <dgm:prSet presAssocID="{7F4E6443-7D5D-3A4B-AC56-B5C6B8EB405E}" presName="parentText" presStyleLbl="node1" presStyleIdx="0" presStyleCnt="2">
        <dgm:presLayoutVars>
          <dgm:chMax val="0"/>
          <dgm:bulletEnabled val="1"/>
        </dgm:presLayoutVars>
      </dgm:prSet>
      <dgm:spPr/>
    </dgm:pt>
    <dgm:pt modelId="{36BFE71F-DE5B-8F4B-BEDF-DDBB0FA1A8ED}" type="pres">
      <dgm:prSet presAssocID="{7F4E6443-7D5D-3A4B-AC56-B5C6B8EB405E}" presName="negativeSpace" presStyleCnt="0"/>
      <dgm:spPr/>
    </dgm:pt>
    <dgm:pt modelId="{C4B152FF-2688-AC49-A4A2-85804530F04F}" type="pres">
      <dgm:prSet presAssocID="{7F4E6443-7D5D-3A4B-AC56-B5C6B8EB405E}" presName="childText" presStyleLbl="conFgAcc1" presStyleIdx="0" presStyleCnt="2">
        <dgm:presLayoutVars>
          <dgm:bulletEnabled val="1"/>
        </dgm:presLayoutVars>
      </dgm:prSet>
      <dgm:spPr/>
    </dgm:pt>
    <dgm:pt modelId="{2F427FCB-F03E-514A-B871-0930A60679C0}" type="pres">
      <dgm:prSet presAssocID="{2EC0AEBF-87DD-D147-B389-2CE904634834}" presName="spaceBetweenRectangles" presStyleCnt="0"/>
      <dgm:spPr/>
    </dgm:pt>
    <dgm:pt modelId="{FAC71C56-F3B7-0943-ABA8-A136F297EA6B}" type="pres">
      <dgm:prSet presAssocID="{14163371-BE5B-C846-91BB-684B0598FCB2}" presName="parentLin" presStyleCnt="0"/>
      <dgm:spPr/>
    </dgm:pt>
    <dgm:pt modelId="{4C751589-D94B-4E4A-BDA5-1A7B62354287}" type="pres">
      <dgm:prSet presAssocID="{14163371-BE5B-C846-91BB-684B0598FCB2}" presName="parentLeftMargin" presStyleLbl="node1" presStyleIdx="0" presStyleCnt="2"/>
      <dgm:spPr/>
    </dgm:pt>
    <dgm:pt modelId="{35267F20-B370-F941-A3BB-EB8A32312F0D}" type="pres">
      <dgm:prSet presAssocID="{14163371-BE5B-C846-91BB-684B0598FCB2}" presName="parentText" presStyleLbl="node1" presStyleIdx="1" presStyleCnt="2">
        <dgm:presLayoutVars>
          <dgm:chMax val="0"/>
          <dgm:bulletEnabled val="1"/>
        </dgm:presLayoutVars>
      </dgm:prSet>
      <dgm:spPr/>
    </dgm:pt>
    <dgm:pt modelId="{E3F44EB9-CD81-4843-9FE9-33796970F80F}" type="pres">
      <dgm:prSet presAssocID="{14163371-BE5B-C846-91BB-684B0598FCB2}" presName="negativeSpace" presStyleCnt="0"/>
      <dgm:spPr/>
    </dgm:pt>
    <dgm:pt modelId="{8F7604DA-80A6-5744-B56E-128C51693369}" type="pres">
      <dgm:prSet presAssocID="{14163371-BE5B-C846-91BB-684B0598FCB2}" presName="childText" presStyleLbl="conFgAcc1" presStyleIdx="1" presStyleCnt="2">
        <dgm:presLayoutVars>
          <dgm:bulletEnabled val="1"/>
        </dgm:presLayoutVars>
      </dgm:prSet>
      <dgm:spPr/>
    </dgm:pt>
  </dgm:ptLst>
  <dgm:cxnLst>
    <dgm:cxn modelId="{F6722707-26B9-DB47-A172-8D6A3751338E}" srcId="{99B58E9D-4D2A-BA45-9C19-1501CED32A8C}" destId="{14163371-BE5B-C846-91BB-684B0598FCB2}" srcOrd="1" destOrd="0" parTransId="{4576C6C6-06A1-9D40-9351-56A9F5A9DCC8}" sibTransId="{A04AD68B-CBD7-A241-A81F-D94181BCCEFD}"/>
    <dgm:cxn modelId="{5154B811-246E-7640-9BCD-1A8D95850ED3}" srcId="{14163371-BE5B-C846-91BB-684B0598FCB2}" destId="{C2C0263C-8714-1D4E-9A89-44816B6C4CC8}" srcOrd="0" destOrd="0" parTransId="{36525AEB-D027-4245-AAC5-E71BC711644B}" sibTransId="{8310B0C9-3208-284F-A639-54A855A26B74}"/>
    <dgm:cxn modelId="{AAA70F15-B507-C24C-B79F-AAC6CA8959DB}" type="presOf" srcId="{191D4D30-DEF6-A74B-A3BD-1DACB35ACA93}" destId="{8F7604DA-80A6-5744-B56E-128C51693369}" srcOrd="0" destOrd="1" presId="urn:microsoft.com/office/officeart/2005/8/layout/list1"/>
    <dgm:cxn modelId="{D691283D-9AC1-994C-9B06-3F5A1F9B5E20}" srcId="{7F4E6443-7D5D-3A4B-AC56-B5C6B8EB405E}" destId="{B14826CF-9CD4-F045-9BB0-47267C3E13EB}" srcOrd="0" destOrd="0" parTransId="{5EEB0677-9511-F942-88BA-F852FA7C0113}" sibTransId="{CEA03FB3-8ABE-1145-B7BC-6C7DCC9878E7}"/>
    <dgm:cxn modelId="{753D644A-2EDD-0E4C-AA76-2DDDB3C39D9C}" srcId="{7F4E6443-7D5D-3A4B-AC56-B5C6B8EB405E}" destId="{9AC607E8-06F4-9D4B-815B-D59B59FFC96A}" srcOrd="2" destOrd="0" parTransId="{3A71FD0F-7767-D047-B22E-84B5E539DDDD}" sibTransId="{6630E88C-8644-8C4B-9C19-99F7FEB897A1}"/>
    <dgm:cxn modelId="{E29D374C-C982-3448-AFA0-7631CCD8D3CF}" type="presOf" srcId="{C2C0263C-8714-1D4E-9A89-44816B6C4CC8}" destId="{8F7604DA-80A6-5744-B56E-128C51693369}" srcOrd="0" destOrd="0" presId="urn:microsoft.com/office/officeart/2005/8/layout/list1"/>
    <dgm:cxn modelId="{07947281-ACA6-D240-AE3D-928F08D89EDA}" type="presOf" srcId="{99B58E9D-4D2A-BA45-9C19-1501CED32A8C}" destId="{643775D3-FA74-CC49-BC0F-D0E4DF0C409B}" srcOrd="0" destOrd="0" presId="urn:microsoft.com/office/officeart/2005/8/layout/list1"/>
    <dgm:cxn modelId="{8B2BBC82-FF7B-5644-9382-4332E1547240}" type="presOf" srcId="{7F4E6443-7D5D-3A4B-AC56-B5C6B8EB405E}" destId="{D82D90B9-F9F0-7E4C-8A46-58D0136D1EE6}" srcOrd="1" destOrd="0" presId="urn:microsoft.com/office/officeart/2005/8/layout/list1"/>
    <dgm:cxn modelId="{23F34788-9C09-514D-8B5B-AC6220322EDF}" type="presOf" srcId="{14163371-BE5B-C846-91BB-684B0598FCB2}" destId="{35267F20-B370-F941-A3BB-EB8A32312F0D}" srcOrd="1" destOrd="0" presId="urn:microsoft.com/office/officeart/2005/8/layout/list1"/>
    <dgm:cxn modelId="{F9A2458A-66D1-D446-95A2-4428EAECC2D9}" type="presOf" srcId="{86EA5C19-6CE6-5343-8985-23A7AE5C4AF3}" destId="{C4B152FF-2688-AC49-A4A2-85804530F04F}" srcOrd="0" destOrd="1" presId="urn:microsoft.com/office/officeart/2005/8/layout/list1"/>
    <dgm:cxn modelId="{09A01D97-C231-7D43-BAE6-DE11FB47B307}" srcId="{7F4E6443-7D5D-3A4B-AC56-B5C6B8EB405E}" destId="{86EA5C19-6CE6-5343-8985-23A7AE5C4AF3}" srcOrd="1" destOrd="0" parTransId="{7036D14F-92A4-FB4C-AC7C-7EE53C3DCE59}" sibTransId="{D77223EB-F867-464E-87D7-FD2F378C9B7C}"/>
    <dgm:cxn modelId="{68A909B1-B6C8-844E-8966-608DB201EB04}" type="presOf" srcId="{9AC607E8-06F4-9D4B-815B-D59B59FFC96A}" destId="{C4B152FF-2688-AC49-A4A2-85804530F04F}" srcOrd="0" destOrd="2" presId="urn:microsoft.com/office/officeart/2005/8/layout/list1"/>
    <dgm:cxn modelId="{DBFB43BE-725C-C141-9249-850ED0AF1A5F}" srcId="{14163371-BE5B-C846-91BB-684B0598FCB2}" destId="{191D4D30-DEF6-A74B-A3BD-1DACB35ACA93}" srcOrd="1" destOrd="0" parTransId="{117C473D-A626-5D43-8EF3-DF441CCA89AD}" sibTransId="{F202A219-74BC-AC46-BC37-188473E45DE7}"/>
    <dgm:cxn modelId="{FA4527C8-3D1A-874C-8672-85A5B5C2C671}" srcId="{99B58E9D-4D2A-BA45-9C19-1501CED32A8C}" destId="{7F4E6443-7D5D-3A4B-AC56-B5C6B8EB405E}" srcOrd="0" destOrd="0" parTransId="{FBC1BF78-85CB-5349-8649-EB2E86822B8D}" sibTransId="{2EC0AEBF-87DD-D147-B389-2CE904634834}"/>
    <dgm:cxn modelId="{4ADBFDD7-3234-4E49-9AF1-08596801F46B}" type="presOf" srcId="{7F4E6443-7D5D-3A4B-AC56-B5C6B8EB405E}" destId="{6404B43D-A116-1649-AD05-2871B684684F}" srcOrd="0" destOrd="0" presId="urn:microsoft.com/office/officeart/2005/8/layout/list1"/>
    <dgm:cxn modelId="{923109DA-FB01-3640-AEC2-891E3A6C554E}" type="presOf" srcId="{B14826CF-9CD4-F045-9BB0-47267C3E13EB}" destId="{C4B152FF-2688-AC49-A4A2-85804530F04F}" srcOrd="0" destOrd="0" presId="urn:microsoft.com/office/officeart/2005/8/layout/list1"/>
    <dgm:cxn modelId="{64186EE1-0F11-2B40-A8AF-295EB4CA5514}" type="presOf" srcId="{14163371-BE5B-C846-91BB-684B0598FCB2}" destId="{4C751589-D94B-4E4A-BDA5-1A7B62354287}" srcOrd="0" destOrd="0" presId="urn:microsoft.com/office/officeart/2005/8/layout/list1"/>
    <dgm:cxn modelId="{99B15CD6-4BC2-324C-96F1-665A30E89871}" type="presParOf" srcId="{643775D3-FA74-CC49-BC0F-D0E4DF0C409B}" destId="{A33D0A27-99B9-C64D-8A72-6EACE9CE0F87}" srcOrd="0" destOrd="0" presId="urn:microsoft.com/office/officeart/2005/8/layout/list1"/>
    <dgm:cxn modelId="{8641DB94-31DC-E140-BA00-9593E1D29C7A}" type="presParOf" srcId="{A33D0A27-99B9-C64D-8A72-6EACE9CE0F87}" destId="{6404B43D-A116-1649-AD05-2871B684684F}" srcOrd="0" destOrd="0" presId="urn:microsoft.com/office/officeart/2005/8/layout/list1"/>
    <dgm:cxn modelId="{3A8FC755-F34E-BA46-8B5F-8577D6C69EFD}" type="presParOf" srcId="{A33D0A27-99B9-C64D-8A72-6EACE9CE0F87}" destId="{D82D90B9-F9F0-7E4C-8A46-58D0136D1EE6}" srcOrd="1" destOrd="0" presId="urn:microsoft.com/office/officeart/2005/8/layout/list1"/>
    <dgm:cxn modelId="{9324E43C-60C4-5342-A8E9-CAA57B57B217}" type="presParOf" srcId="{643775D3-FA74-CC49-BC0F-D0E4DF0C409B}" destId="{36BFE71F-DE5B-8F4B-BEDF-DDBB0FA1A8ED}" srcOrd="1" destOrd="0" presId="urn:microsoft.com/office/officeart/2005/8/layout/list1"/>
    <dgm:cxn modelId="{A9C41800-772E-2F4D-8A55-808085086C4F}" type="presParOf" srcId="{643775D3-FA74-CC49-BC0F-D0E4DF0C409B}" destId="{C4B152FF-2688-AC49-A4A2-85804530F04F}" srcOrd="2" destOrd="0" presId="urn:microsoft.com/office/officeart/2005/8/layout/list1"/>
    <dgm:cxn modelId="{E661749A-CB63-7F47-A1B1-971352954D29}" type="presParOf" srcId="{643775D3-FA74-CC49-BC0F-D0E4DF0C409B}" destId="{2F427FCB-F03E-514A-B871-0930A60679C0}" srcOrd="3" destOrd="0" presId="urn:microsoft.com/office/officeart/2005/8/layout/list1"/>
    <dgm:cxn modelId="{E4BBAE6C-5363-694E-83E5-973A4674FE25}" type="presParOf" srcId="{643775D3-FA74-CC49-BC0F-D0E4DF0C409B}" destId="{FAC71C56-F3B7-0943-ABA8-A136F297EA6B}" srcOrd="4" destOrd="0" presId="urn:microsoft.com/office/officeart/2005/8/layout/list1"/>
    <dgm:cxn modelId="{EA5C57AC-2D9F-FF46-B924-9D8026589794}" type="presParOf" srcId="{FAC71C56-F3B7-0943-ABA8-A136F297EA6B}" destId="{4C751589-D94B-4E4A-BDA5-1A7B62354287}" srcOrd="0" destOrd="0" presId="urn:microsoft.com/office/officeart/2005/8/layout/list1"/>
    <dgm:cxn modelId="{44AA1E30-CC5D-F547-84D7-479707EF066C}" type="presParOf" srcId="{FAC71C56-F3B7-0943-ABA8-A136F297EA6B}" destId="{35267F20-B370-F941-A3BB-EB8A32312F0D}" srcOrd="1" destOrd="0" presId="urn:microsoft.com/office/officeart/2005/8/layout/list1"/>
    <dgm:cxn modelId="{02CB0474-7B94-CB43-8B1E-03D483E9EB50}" type="presParOf" srcId="{643775D3-FA74-CC49-BC0F-D0E4DF0C409B}" destId="{E3F44EB9-CD81-4843-9FE9-33796970F80F}" srcOrd="5" destOrd="0" presId="urn:microsoft.com/office/officeart/2005/8/layout/list1"/>
    <dgm:cxn modelId="{61CB0F1A-9C9C-334C-A307-E46FFD40A8F0}" type="presParOf" srcId="{643775D3-FA74-CC49-BC0F-D0E4DF0C409B}" destId="{8F7604DA-80A6-5744-B56E-128C5169336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1E90CA-D4A9-E34F-8771-6D538798FF7C}" type="doc">
      <dgm:prSet loTypeId="urn:microsoft.com/office/officeart/2005/8/layout/list1" loCatId="process" qsTypeId="urn:microsoft.com/office/officeart/2005/8/quickstyle/simple1" qsCatId="simple" csTypeId="urn:microsoft.com/office/officeart/2005/8/colors/accent1_2" csCatId="accent1" phldr="1"/>
      <dgm:spPr/>
      <dgm:t>
        <a:bodyPr/>
        <a:lstStyle/>
        <a:p>
          <a:endParaRPr lang="es-ES"/>
        </a:p>
      </dgm:t>
    </dgm:pt>
    <dgm:pt modelId="{C6860639-2743-CA43-82EE-77F5DC0BD0C3}">
      <dgm:prSet/>
      <dgm:spPr/>
      <dgm:t>
        <a:bodyPr/>
        <a:lstStyle/>
        <a:p>
          <a:r>
            <a:rPr lang="es-CL"/>
            <a:t>Disminución de la absorción</a:t>
          </a:r>
        </a:p>
      </dgm:t>
    </dgm:pt>
    <dgm:pt modelId="{D38908E2-9D9D-A847-9229-9C0561A9AC64}" type="parTrans" cxnId="{7D9C7EE9-AD34-6448-9D2B-5A38C83021B3}">
      <dgm:prSet/>
      <dgm:spPr/>
      <dgm:t>
        <a:bodyPr/>
        <a:lstStyle/>
        <a:p>
          <a:endParaRPr lang="es-ES"/>
        </a:p>
      </dgm:t>
    </dgm:pt>
    <dgm:pt modelId="{E5E5DEB2-07E7-F549-A6D1-5A3C646D51B8}" type="sibTrans" cxnId="{7D9C7EE9-AD34-6448-9D2B-5A38C83021B3}">
      <dgm:prSet/>
      <dgm:spPr/>
      <dgm:t>
        <a:bodyPr/>
        <a:lstStyle/>
        <a:p>
          <a:endParaRPr lang="es-ES"/>
        </a:p>
      </dgm:t>
    </dgm:pt>
    <dgm:pt modelId="{348EC38B-56E4-E943-9BE5-F049F3FC94CF}">
      <dgm:prSet/>
      <dgm:spPr/>
      <dgm:t>
        <a:bodyPr/>
        <a:lstStyle/>
        <a:p>
          <a:pPr>
            <a:lnSpc>
              <a:spcPct val="100000"/>
            </a:lnSpc>
            <a:spcAft>
              <a:spcPts val="924"/>
            </a:spcAft>
            <a:buFont typeface="+mj-lt"/>
            <a:buAutoNum type="arabicPeriod"/>
          </a:pPr>
          <a:r>
            <a:rPr lang="es-CL" dirty="0"/>
            <a:t>Formación de complejos inactivos (quelación): ATB, penicilinas (no amoxicilina) y fluoroquinolonas con sales de Ca (evitar leches y derivados)</a:t>
          </a:r>
        </a:p>
      </dgm:t>
    </dgm:pt>
    <dgm:pt modelId="{3730EB91-2E77-6F4B-B31D-93664687AC8D}" type="parTrans" cxnId="{133123F9-A89A-BD47-AB51-5B60A847B1F9}">
      <dgm:prSet/>
      <dgm:spPr/>
      <dgm:t>
        <a:bodyPr/>
        <a:lstStyle/>
        <a:p>
          <a:endParaRPr lang="es-ES"/>
        </a:p>
      </dgm:t>
    </dgm:pt>
    <dgm:pt modelId="{46B57302-4432-9E41-952E-1EAF13EE6A94}" type="sibTrans" cxnId="{133123F9-A89A-BD47-AB51-5B60A847B1F9}">
      <dgm:prSet/>
      <dgm:spPr/>
      <dgm:t>
        <a:bodyPr/>
        <a:lstStyle/>
        <a:p>
          <a:endParaRPr lang="es-ES"/>
        </a:p>
      </dgm:t>
    </dgm:pt>
    <dgm:pt modelId="{DDD1F538-F16D-2446-93B6-3C4EC5B56764}">
      <dgm:prSet/>
      <dgm:spPr/>
      <dgm:t>
        <a:bodyPr/>
        <a:lstStyle/>
        <a:p>
          <a:pPr>
            <a:lnSpc>
              <a:spcPct val="100000"/>
            </a:lnSpc>
            <a:spcAft>
              <a:spcPts val="924"/>
            </a:spcAft>
            <a:buFont typeface="+mj-lt"/>
            <a:buAutoNum type="arabicPeriod"/>
          </a:pPr>
          <a:r>
            <a:rPr lang="es-CL" dirty="0"/>
            <a:t>Actuando como una barrera mecánica: azitromicina</a:t>
          </a:r>
        </a:p>
      </dgm:t>
    </dgm:pt>
    <dgm:pt modelId="{B6A48BE6-8CF4-C64E-BA99-60AF0F744C86}" type="parTrans" cxnId="{745BD46F-240B-C94F-9132-1A3B2097A3D9}">
      <dgm:prSet/>
      <dgm:spPr/>
      <dgm:t>
        <a:bodyPr/>
        <a:lstStyle/>
        <a:p>
          <a:endParaRPr lang="es-ES"/>
        </a:p>
      </dgm:t>
    </dgm:pt>
    <dgm:pt modelId="{0F6646FE-7BE8-2246-BA4F-5699BB8658AF}" type="sibTrans" cxnId="{745BD46F-240B-C94F-9132-1A3B2097A3D9}">
      <dgm:prSet/>
      <dgm:spPr/>
      <dgm:t>
        <a:bodyPr/>
        <a:lstStyle/>
        <a:p>
          <a:endParaRPr lang="es-ES"/>
        </a:p>
      </dgm:t>
    </dgm:pt>
    <dgm:pt modelId="{78E4B3FF-2D7A-A348-8E58-71914C00B616}">
      <dgm:prSet/>
      <dgm:spPr/>
      <dgm:t>
        <a:bodyPr/>
        <a:lstStyle/>
        <a:p>
          <a:pPr>
            <a:lnSpc>
              <a:spcPct val="100000"/>
            </a:lnSpc>
            <a:spcAft>
              <a:spcPts val="924"/>
            </a:spcAft>
            <a:buFont typeface="+mj-lt"/>
            <a:buAutoNum type="arabicPeriod"/>
          </a:pPr>
          <a:r>
            <a:rPr lang="es-CL" dirty="0"/>
            <a:t>Interacción con sales biliares: fármacos hidrófilos</a:t>
          </a:r>
        </a:p>
      </dgm:t>
    </dgm:pt>
    <dgm:pt modelId="{608F43AA-4364-D244-8208-896C445C2B9D}" type="parTrans" cxnId="{E1F73B9D-CA3A-9247-B1B6-6ABDEC4FC47F}">
      <dgm:prSet/>
      <dgm:spPr/>
      <dgm:t>
        <a:bodyPr/>
        <a:lstStyle/>
        <a:p>
          <a:endParaRPr lang="es-ES"/>
        </a:p>
      </dgm:t>
    </dgm:pt>
    <dgm:pt modelId="{F7F0C8EC-D035-6843-A444-74B84FEB81EC}" type="sibTrans" cxnId="{E1F73B9D-CA3A-9247-B1B6-6ABDEC4FC47F}">
      <dgm:prSet/>
      <dgm:spPr/>
      <dgm:t>
        <a:bodyPr/>
        <a:lstStyle/>
        <a:p>
          <a:endParaRPr lang="es-ES"/>
        </a:p>
      </dgm:t>
    </dgm:pt>
    <dgm:pt modelId="{6EB9EEB8-27E8-9A43-9ECA-15071AD0F93E}">
      <dgm:prSet/>
      <dgm:spPr/>
      <dgm:t>
        <a:bodyPr/>
        <a:lstStyle/>
        <a:p>
          <a:pPr>
            <a:lnSpc>
              <a:spcPct val="100000"/>
            </a:lnSpc>
            <a:spcAft>
              <a:spcPts val="924"/>
            </a:spcAft>
            <a:buFont typeface="+mj-lt"/>
            <a:buAutoNum type="arabicPeriod"/>
          </a:pPr>
          <a:r>
            <a:rPr lang="es-CL" dirty="0"/>
            <a:t>Incremento del pH: aumento de la ionización de fármacos ácidos</a:t>
          </a:r>
        </a:p>
      </dgm:t>
    </dgm:pt>
    <dgm:pt modelId="{B5B77A64-A145-5F44-9167-3C4E59618C81}" type="parTrans" cxnId="{783ADC80-7B5A-2C41-9C6D-1069A6C60566}">
      <dgm:prSet/>
      <dgm:spPr/>
      <dgm:t>
        <a:bodyPr/>
        <a:lstStyle/>
        <a:p>
          <a:endParaRPr lang="es-ES"/>
        </a:p>
      </dgm:t>
    </dgm:pt>
    <dgm:pt modelId="{B3D12584-1277-5140-8C84-8523302CB2A8}" type="sibTrans" cxnId="{783ADC80-7B5A-2C41-9C6D-1069A6C60566}">
      <dgm:prSet/>
      <dgm:spPr/>
      <dgm:t>
        <a:bodyPr/>
        <a:lstStyle/>
        <a:p>
          <a:endParaRPr lang="es-ES"/>
        </a:p>
      </dgm:t>
    </dgm:pt>
    <dgm:pt modelId="{99150885-C2AF-3C41-A446-9E5631A0CF32}">
      <dgm:prSet/>
      <dgm:spPr/>
      <dgm:t>
        <a:bodyPr/>
        <a:lstStyle/>
        <a:p>
          <a:pPr>
            <a:lnSpc>
              <a:spcPct val="100000"/>
            </a:lnSpc>
            <a:spcAft>
              <a:spcPts val="924"/>
            </a:spcAft>
            <a:buFont typeface="+mj-lt"/>
            <a:buAutoNum type="arabicPeriod"/>
          </a:pPr>
          <a:r>
            <a:rPr lang="es-CL" dirty="0"/>
            <a:t>Competición sobre transportadores a nivel intestinal</a:t>
          </a:r>
        </a:p>
      </dgm:t>
    </dgm:pt>
    <dgm:pt modelId="{075D2536-B9FD-BA4A-8ED2-C7C324C4E294}" type="parTrans" cxnId="{0EE23129-3B56-2045-8D6A-9C26D94ADB60}">
      <dgm:prSet/>
      <dgm:spPr/>
      <dgm:t>
        <a:bodyPr/>
        <a:lstStyle/>
        <a:p>
          <a:endParaRPr lang="es-ES"/>
        </a:p>
      </dgm:t>
    </dgm:pt>
    <dgm:pt modelId="{FDFA407F-F5B5-9D49-AF33-65BF94DEC6E6}" type="sibTrans" cxnId="{0EE23129-3B56-2045-8D6A-9C26D94ADB60}">
      <dgm:prSet/>
      <dgm:spPr/>
      <dgm:t>
        <a:bodyPr/>
        <a:lstStyle/>
        <a:p>
          <a:endParaRPr lang="es-ES"/>
        </a:p>
      </dgm:t>
    </dgm:pt>
    <dgm:pt modelId="{622F60F4-D4CD-3843-951D-234387910EA6}">
      <dgm:prSet/>
      <dgm:spPr/>
      <dgm:t>
        <a:bodyPr/>
        <a:lstStyle/>
        <a:p>
          <a:pPr>
            <a:lnSpc>
              <a:spcPct val="100000"/>
            </a:lnSpc>
            <a:spcAft>
              <a:spcPts val="924"/>
            </a:spcAft>
            <a:buFont typeface="+mj-lt"/>
            <a:buAutoNum type="arabicPeriod"/>
          </a:pPr>
          <a:r>
            <a:rPr lang="es-CL" dirty="0"/>
            <a:t>Enlentecimiento del vacimiento gástrico: didanosinas y eritromicina </a:t>
          </a:r>
        </a:p>
      </dgm:t>
    </dgm:pt>
    <dgm:pt modelId="{A73746C4-3576-1B48-8DAD-DEE5E4267BE7}" type="parTrans" cxnId="{486A6E07-B670-9942-BD6F-B4DC49D58391}">
      <dgm:prSet/>
      <dgm:spPr/>
      <dgm:t>
        <a:bodyPr/>
        <a:lstStyle/>
        <a:p>
          <a:endParaRPr lang="es-ES"/>
        </a:p>
      </dgm:t>
    </dgm:pt>
    <dgm:pt modelId="{FE034562-906C-094D-B936-A3E8E568ED2F}" type="sibTrans" cxnId="{486A6E07-B670-9942-BD6F-B4DC49D58391}">
      <dgm:prSet/>
      <dgm:spPr/>
      <dgm:t>
        <a:bodyPr/>
        <a:lstStyle/>
        <a:p>
          <a:endParaRPr lang="es-ES"/>
        </a:p>
      </dgm:t>
    </dgm:pt>
    <dgm:pt modelId="{DDDD8134-8F77-C548-A156-7CC12C4999E6}" type="pres">
      <dgm:prSet presAssocID="{2F1E90CA-D4A9-E34F-8771-6D538798FF7C}" presName="linear" presStyleCnt="0">
        <dgm:presLayoutVars>
          <dgm:dir/>
          <dgm:animLvl val="lvl"/>
          <dgm:resizeHandles val="exact"/>
        </dgm:presLayoutVars>
      </dgm:prSet>
      <dgm:spPr/>
    </dgm:pt>
    <dgm:pt modelId="{BC9AF254-A6DA-2E47-9530-C1EFD1B2E615}" type="pres">
      <dgm:prSet presAssocID="{C6860639-2743-CA43-82EE-77F5DC0BD0C3}" presName="parentLin" presStyleCnt="0"/>
      <dgm:spPr/>
    </dgm:pt>
    <dgm:pt modelId="{A89F291F-1329-0A4D-86A5-3B98018FF21E}" type="pres">
      <dgm:prSet presAssocID="{C6860639-2743-CA43-82EE-77F5DC0BD0C3}" presName="parentLeftMargin" presStyleLbl="node1" presStyleIdx="0" presStyleCnt="1"/>
      <dgm:spPr/>
    </dgm:pt>
    <dgm:pt modelId="{88E45D22-8E95-B243-A8A2-F457EC515D85}" type="pres">
      <dgm:prSet presAssocID="{C6860639-2743-CA43-82EE-77F5DC0BD0C3}" presName="parentText" presStyleLbl="node1" presStyleIdx="0" presStyleCnt="1">
        <dgm:presLayoutVars>
          <dgm:chMax val="0"/>
          <dgm:bulletEnabled val="1"/>
        </dgm:presLayoutVars>
      </dgm:prSet>
      <dgm:spPr/>
    </dgm:pt>
    <dgm:pt modelId="{A1597A62-DCBD-9D42-9262-82533F214563}" type="pres">
      <dgm:prSet presAssocID="{C6860639-2743-CA43-82EE-77F5DC0BD0C3}" presName="negativeSpace" presStyleCnt="0"/>
      <dgm:spPr/>
    </dgm:pt>
    <dgm:pt modelId="{538939E6-5CB0-4044-95B1-06EB3175E713}" type="pres">
      <dgm:prSet presAssocID="{C6860639-2743-CA43-82EE-77F5DC0BD0C3}" presName="childText" presStyleLbl="conFgAcc1" presStyleIdx="0" presStyleCnt="1">
        <dgm:presLayoutVars>
          <dgm:bulletEnabled val="1"/>
        </dgm:presLayoutVars>
      </dgm:prSet>
      <dgm:spPr/>
    </dgm:pt>
  </dgm:ptLst>
  <dgm:cxnLst>
    <dgm:cxn modelId="{486A6E07-B670-9942-BD6F-B4DC49D58391}" srcId="{C6860639-2743-CA43-82EE-77F5DC0BD0C3}" destId="{622F60F4-D4CD-3843-951D-234387910EA6}" srcOrd="2" destOrd="0" parTransId="{A73746C4-3576-1B48-8DAD-DEE5E4267BE7}" sibTransId="{FE034562-906C-094D-B936-A3E8E568ED2F}"/>
    <dgm:cxn modelId="{0EE23129-3B56-2045-8D6A-9C26D94ADB60}" srcId="{C6860639-2743-CA43-82EE-77F5DC0BD0C3}" destId="{99150885-C2AF-3C41-A446-9E5631A0CF32}" srcOrd="5" destOrd="0" parTransId="{075D2536-B9FD-BA4A-8ED2-C7C324C4E294}" sibTransId="{FDFA407F-F5B5-9D49-AF33-65BF94DEC6E6}"/>
    <dgm:cxn modelId="{026FB342-E4B5-2942-B38F-2810BF11C811}" type="presOf" srcId="{78E4B3FF-2D7A-A348-8E58-71914C00B616}" destId="{538939E6-5CB0-4044-95B1-06EB3175E713}" srcOrd="0" destOrd="3" presId="urn:microsoft.com/office/officeart/2005/8/layout/list1"/>
    <dgm:cxn modelId="{EC300754-DFFC-6743-ACC0-91AB59B16727}" type="presOf" srcId="{6EB9EEB8-27E8-9A43-9ECA-15071AD0F93E}" destId="{538939E6-5CB0-4044-95B1-06EB3175E713}" srcOrd="0" destOrd="4" presId="urn:microsoft.com/office/officeart/2005/8/layout/list1"/>
    <dgm:cxn modelId="{3D5E9454-6CE6-8546-8238-9F2AC7DE013B}" type="presOf" srcId="{622F60F4-D4CD-3843-951D-234387910EA6}" destId="{538939E6-5CB0-4044-95B1-06EB3175E713}" srcOrd="0" destOrd="2" presId="urn:microsoft.com/office/officeart/2005/8/layout/list1"/>
    <dgm:cxn modelId="{8EA4A666-3D89-C447-BC7D-4800D0456A96}" type="presOf" srcId="{2F1E90CA-D4A9-E34F-8771-6D538798FF7C}" destId="{DDDD8134-8F77-C548-A156-7CC12C4999E6}" srcOrd="0" destOrd="0" presId="urn:microsoft.com/office/officeart/2005/8/layout/list1"/>
    <dgm:cxn modelId="{745BD46F-240B-C94F-9132-1A3B2097A3D9}" srcId="{C6860639-2743-CA43-82EE-77F5DC0BD0C3}" destId="{DDD1F538-F16D-2446-93B6-3C4EC5B56764}" srcOrd="1" destOrd="0" parTransId="{B6A48BE6-8CF4-C64E-BA99-60AF0F744C86}" sibTransId="{0F6646FE-7BE8-2246-BA4F-5699BB8658AF}"/>
    <dgm:cxn modelId="{A150EA7C-BFB4-7E43-BC78-3F0A1C412D83}" type="presOf" srcId="{DDD1F538-F16D-2446-93B6-3C4EC5B56764}" destId="{538939E6-5CB0-4044-95B1-06EB3175E713}" srcOrd="0" destOrd="1" presId="urn:microsoft.com/office/officeart/2005/8/layout/list1"/>
    <dgm:cxn modelId="{783ADC80-7B5A-2C41-9C6D-1069A6C60566}" srcId="{C6860639-2743-CA43-82EE-77F5DC0BD0C3}" destId="{6EB9EEB8-27E8-9A43-9ECA-15071AD0F93E}" srcOrd="4" destOrd="0" parTransId="{B5B77A64-A145-5F44-9167-3C4E59618C81}" sibTransId="{B3D12584-1277-5140-8C84-8523302CB2A8}"/>
    <dgm:cxn modelId="{E1F73B9D-CA3A-9247-B1B6-6ABDEC4FC47F}" srcId="{C6860639-2743-CA43-82EE-77F5DC0BD0C3}" destId="{78E4B3FF-2D7A-A348-8E58-71914C00B616}" srcOrd="3" destOrd="0" parTransId="{608F43AA-4364-D244-8208-896C445C2B9D}" sibTransId="{F7F0C8EC-D035-6843-A444-74B84FEB81EC}"/>
    <dgm:cxn modelId="{7E4D57B4-C0A7-8D46-9F73-85F4415497B8}" type="presOf" srcId="{C6860639-2743-CA43-82EE-77F5DC0BD0C3}" destId="{88E45D22-8E95-B243-A8A2-F457EC515D85}" srcOrd="1" destOrd="0" presId="urn:microsoft.com/office/officeart/2005/8/layout/list1"/>
    <dgm:cxn modelId="{7F1A10BE-E113-E74B-B369-3FDDB445A049}" type="presOf" srcId="{99150885-C2AF-3C41-A446-9E5631A0CF32}" destId="{538939E6-5CB0-4044-95B1-06EB3175E713}" srcOrd="0" destOrd="5" presId="urn:microsoft.com/office/officeart/2005/8/layout/list1"/>
    <dgm:cxn modelId="{5DDF09D5-CA48-4947-9D60-057EAD0C2093}" type="presOf" srcId="{348EC38B-56E4-E943-9BE5-F049F3FC94CF}" destId="{538939E6-5CB0-4044-95B1-06EB3175E713}" srcOrd="0" destOrd="0" presId="urn:microsoft.com/office/officeart/2005/8/layout/list1"/>
    <dgm:cxn modelId="{7D9C7EE9-AD34-6448-9D2B-5A38C83021B3}" srcId="{2F1E90CA-D4A9-E34F-8771-6D538798FF7C}" destId="{C6860639-2743-CA43-82EE-77F5DC0BD0C3}" srcOrd="0" destOrd="0" parTransId="{D38908E2-9D9D-A847-9229-9C0561A9AC64}" sibTransId="{E5E5DEB2-07E7-F549-A6D1-5A3C646D51B8}"/>
    <dgm:cxn modelId="{E187CAE9-562D-AF46-A8CD-48399CCDCB37}" type="presOf" srcId="{C6860639-2743-CA43-82EE-77F5DC0BD0C3}" destId="{A89F291F-1329-0A4D-86A5-3B98018FF21E}" srcOrd="0" destOrd="0" presId="urn:microsoft.com/office/officeart/2005/8/layout/list1"/>
    <dgm:cxn modelId="{133123F9-A89A-BD47-AB51-5B60A847B1F9}" srcId="{C6860639-2743-CA43-82EE-77F5DC0BD0C3}" destId="{348EC38B-56E4-E943-9BE5-F049F3FC94CF}" srcOrd="0" destOrd="0" parTransId="{3730EB91-2E77-6F4B-B31D-93664687AC8D}" sibTransId="{46B57302-4432-9E41-952E-1EAF13EE6A94}"/>
    <dgm:cxn modelId="{8A1E9CBC-5BD7-4346-A338-00A42308C069}" type="presParOf" srcId="{DDDD8134-8F77-C548-A156-7CC12C4999E6}" destId="{BC9AF254-A6DA-2E47-9530-C1EFD1B2E615}" srcOrd="0" destOrd="0" presId="urn:microsoft.com/office/officeart/2005/8/layout/list1"/>
    <dgm:cxn modelId="{07746401-FDEE-0349-A0EE-2CF7153D7EB7}" type="presParOf" srcId="{BC9AF254-A6DA-2E47-9530-C1EFD1B2E615}" destId="{A89F291F-1329-0A4D-86A5-3B98018FF21E}" srcOrd="0" destOrd="0" presId="urn:microsoft.com/office/officeart/2005/8/layout/list1"/>
    <dgm:cxn modelId="{F82D8181-CFEE-4044-B88A-C53ABEE3A355}" type="presParOf" srcId="{BC9AF254-A6DA-2E47-9530-C1EFD1B2E615}" destId="{88E45D22-8E95-B243-A8A2-F457EC515D85}" srcOrd="1" destOrd="0" presId="urn:microsoft.com/office/officeart/2005/8/layout/list1"/>
    <dgm:cxn modelId="{416CDED3-DD89-1040-A288-BF1AA4A7FA94}" type="presParOf" srcId="{DDDD8134-8F77-C548-A156-7CC12C4999E6}" destId="{A1597A62-DCBD-9D42-9262-82533F214563}" srcOrd="1" destOrd="0" presId="urn:microsoft.com/office/officeart/2005/8/layout/list1"/>
    <dgm:cxn modelId="{F6E10A96-69BC-9D45-A21C-01322D0EB298}" type="presParOf" srcId="{DDDD8134-8F77-C548-A156-7CC12C4999E6}" destId="{538939E6-5CB0-4044-95B1-06EB3175E71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514351-2897-D448-B2AB-657D85C65449}" type="doc">
      <dgm:prSet loTypeId="urn:microsoft.com/office/officeart/2005/8/layout/vList6" loCatId="process" qsTypeId="urn:microsoft.com/office/officeart/2005/8/quickstyle/simple1" qsCatId="simple" csTypeId="urn:microsoft.com/office/officeart/2005/8/colors/colorful4" csCatId="colorful" phldr="1"/>
      <dgm:spPr/>
      <dgm:t>
        <a:bodyPr/>
        <a:lstStyle/>
        <a:p>
          <a:endParaRPr lang="es-ES"/>
        </a:p>
      </dgm:t>
    </dgm:pt>
    <dgm:pt modelId="{EB06EF2E-EAC5-0546-B38D-2EB327E463DB}">
      <dgm:prSet/>
      <dgm:spPr/>
      <dgm:t>
        <a:bodyPr/>
        <a:lstStyle/>
        <a:p>
          <a:r>
            <a:rPr lang="es-CL" b="1" dirty="0"/>
            <a:t>Ajo</a:t>
          </a:r>
          <a:r>
            <a:rPr lang="es-CL" dirty="0"/>
            <a:t> en grandes cantidades</a:t>
          </a:r>
        </a:p>
      </dgm:t>
    </dgm:pt>
    <dgm:pt modelId="{80AA222C-D960-8049-A108-0830E8FA4DA4}" type="parTrans" cxnId="{AF1873C9-A858-8F48-994B-B1BED5EDFE64}">
      <dgm:prSet/>
      <dgm:spPr/>
      <dgm:t>
        <a:bodyPr/>
        <a:lstStyle/>
        <a:p>
          <a:endParaRPr lang="es-ES"/>
        </a:p>
      </dgm:t>
    </dgm:pt>
    <dgm:pt modelId="{CB50C772-DAC9-D54C-AA9F-D8386BA7799E}" type="sibTrans" cxnId="{AF1873C9-A858-8F48-994B-B1BED5EDFE64}">
      <dgm:prSet/>
      <dgm:spPr/>
      <dgm:t>
        <a:bodyPr/>
        <a:lstStyle/>
        <a:p>
          <a:endParaRPr lang="es-ES"/>
        </a:p>
      </dgm:t>
    </dgm:pt>
    <dgm:pt modelId="{921DE9D1-D9EB-C644-A352-B11AEFDF5F1A}">
      <dgm:prSet/>
      <dgm:spPr/>
      <dgm:t>
        <a:bodyPr/>
        <a:lstStyle/>
        <a:p>
          <a:r>
            <a:rPr lang="es-CL" dirty="0"/>
            <a:t>Dietas altas en </a:t>
          </a:r>
          <a:r>
            <a:rPr lang="es-CL" b="1" dirty="0"/>
            <a:t>bruselas, coliflor, remolacha, repollo</a:t>
          </a:r>
          <a:endParaRPr lang="es-CL" dirty="0"/>
        </a:p>
      </dgm:t>
    </dgm:pt>
    <dgm:pt modelId="{E062098C-E340-0642-80A4-D84E77A23554}" type="parTrans" cxnId="{B46DCF79-7B2A-DA4A-9BE6-6D0053688206}">
      <dgm:prSet/>
      <dgm:spPr/>
      <dgm:t>
        <a:bodyPr/>
        <a:lstStyle/>
        <a:p>
          <a:endParaRPr lang="es-ES"/>
        </a:p>
      </dgm:t>
    </dgm:pt>
    <dgm:pt modelId="{1BDE0573-E1A6-DD48-8041-F2701FF321C9}" type="sibTrans" cxnId="{B46DCF79-7B2A-DA4A-9BE6-6D0053688206}">
      <dgm:prSet/>
      <dgm:spPr/>
      <dgm:t>
        <a:bodyPr/>
        <a:lstStyle/>
        <a:p>
          <a:endParaRPr lang="es-ES"/>
        </a:p>
      </dgm:t>
    </dgm:pt>
    <dgm:pt modelId="{FF3E4EF1-61EB-8843-9C1B-BC9811E77A5C}">
      <dgm:prSet/>
      <dgm:spPr/>
      <dgm:t>
        <a:bodyPr/>
        <a:lstStyle/>
        <a:p>
          <a:r>
            <a:rPr lang="es-CL" dirty="0"/>
            <a:t>Disminuir los niveles de saquinavir en sangre (vía CYP450)</a:t>
          </a:r>
        </a:p>
      </dgm:t>
    </dgm:pt>
    <dgm:pt modelId="{D17CC902-BDBE-8B4B-8BFD-36BCAB7866EF}" type="parTrans" cxnId="{B63ECE81-980D-CE40-B0E6-CA94D6F90437}">
      <dgm:prSet/>
      <dgm:spPr/>
      <dgm:t>
        <a:bodyPr/>
        <a:lstStyle/>
        <a:p>
          <a:endParaRPr lang="es-ES"/>
        </a:p>
      </dgm:t>
    </dgm:pt>
    <dgm:pt modelId="{DAE52ED3-953A-7447-81A2-75F50D799F2B}" type="sibTrans" cxnId="{B63ECE81-980D-CE40-B0E6-CA94D6F90437}">
      <dgm:prSet/>
      <dgm:spPr/>
      <dgm:t>
        <a:bodyPr/>
        <a:lstStyle/>
        <a:p>
          <a:endParaRPr lang="es-ES"/>
        </a:p>
      </dgm:t>
    </dgm:pt>
    <dgm:pt modelId="{B97844FE-6FF5-BB4E-99A4-77D89342881B}">
      <dgm:prSet/>
      <dgm:spPr/>
      <dgm:t>
        <a:bodyPr/>
        <a:lstStyle/>
        <a:p>
          <a:r>
            <a:rPr lang="es-CL" dirty="0"/>
            <a:t>Inducir el metabolismo oxidativo y acelerar el metabolismo de los anticoagulantes orales.</a:t>
          </a:r>
        </a:p>
      </dgm:t>
    </dgm:pt>
    <dgm:pt modelId="{4163FEBF-05A2-404E-82E0-BA1F4D5C88AA}" type="parTrans" cxnId="{4169E964-7D7D-574F-97D0-994D11C9B1DB}">
      <dgm:prSet/>
      <dgm:spPr/>
      <dgm:t>
        <a:bodyPr/>
        <a:lstStyle/>
        <a:p>
          <a:endParaRPr lang="es-ES"/>
        </a:p>
      </dgm:t>
    </dgm:pt>
    <dgm:pt modelId="{1C63077A-1600-C542-900B-442EF50C601B}" type="sibTrans" cxnId="{4169E964-7D7D-574F-97D0-994D11C9B1DB}">
      <dgm:prSet/>
      <dgm:spPr/>
      <dgm:t>
        <a:bodyPr/>
        <a:lstStyle/>
        <a:p>
          <a:endParaRPr lang="es-ES"/>
        </a:p>
      </dgm:t>
    </dgm:pt>
    <dgm:pt modelId="{C108FC12-57C1-AB42-AFD4-A00CA03E13D8}" type="pres">
      <dgm:prSet presAssocID="{67514351-2897-D448-B2AB-657D85C65449}" presName="Name0" presStyleCnt="0">
        <dgm:presLayoutVars>
          <dgm:dir/>
          <dgm:animLvl val="lvl"/>
          <dgm:resizeHandles/>
        </dgm:presLayoutVars>
      </dgm:prSet>
      <dgm:spPr/>
    </dgm:pt>
    <dgm:pt modelId="{D896F77C-B35D-0841-9ED2-CBF1746481DE}" type="pres">
      <dgm:prSet presAssocID="{EB06EF2E-EAC5-0546-B38D-2EB327E463DB}" presName="linNode" presStyleCnt="0"/>
      <dgm:spPr/>
    </dgm:pt>
    <dgm:pt modelId="{06CDA17E-DA78-D34F-8B79-D6D7379F1285}" type="pres">
      <dgm:prSet presAssocID="{EB06EF2E-EAC5-0546-B38D-2EB327E463DB}" presName="parentShp" presStyleLbl="node1" presStyleIdx="0" presStyleCnt="2">
        <dgm:presLayoutVars>
          <dgm:bulletEnabled val="1"/>
        </dgm:presLayoutVars>
      </dgm:prSet>
      <dgm:spPr/>
    </dgm:pt>
    <dgm:pt modelId="{67326D7F-872F-C045-A811-B2032158A460}" type="pres">
      <dgm:prSet presAssocID="{EB06EF2E-EAC5-0546-B38D-2EB327E463DB}" presName="childShp" presStyleLbl="bgAccFollowNode1" presStyleIdx="0" presStyleCnt="2">
        <dgm:presLayoutVars>
          <dgm:bulletEnabled val="1"/>
        </dgm:presLayoutVars>
      </dgm:prSet>
      <dgm:spPr/>
    </dgm:pt>
    <dgm:pt modelId="{9B5A3811-45D2-7A4D-92CE-E335FD07CEB5}" type="pres">
      <dgm:prSet presAssocID="{CB50C772-DAC9-D54C-AA9F-D8386BA7799E}" presName="spacing" presStyleCnt="0"/>
      <dgm:spPr/>
    </dgm:pt>
    <dgm:pt modelId="{8920EF57-5CCD-DB4F-92DB-18740053ABB9}" type="pres">
      <dgm:prSet presAssocID="{921DE9D1-D9EB-C644-A352-B11AEFDF5F1A}" presName="linNode" presStyleCnt="0"/>
      <dgm:spPr/>
    </dgm:pt>
    <dgm:pt modelId="{F23165F8-47D2-5A4E-9A08-8B4C8CD0D3F9}" type="pres">
      <dgm:prSet presAssocID="{921DE9D1-D9EB-C644-A352-B11AEFDF5F1A}" presName="parentShp" presStyleLbl="node1" presStyleIdx="1" presStyleCnt="2">
        <dgm:presLayoutVars>
          <dgm:bulletEnabled val="1"/>
        </dgm:presLayoutVars>
      </dgm:prSet>
      <dgm:spPr/>
    </dgm:pt>
    <dgm:pt modelId="{A1A8BF87-7AB7-354A-AADB-49976482F407}" type="pres">
      <dgm:prSet presAssocID="{921DE9D1-D9EB-C644-A352-B11AEFDF5F1A}" presName="childShp" presStyleLbl="bgAccFollowNode1" presStyleIdx="1" presStyleCnt="2">
        <dgm:presLayoutVars>
          <dgm:bulletEnabled val="1"/>
        </dgm:presLayoutVars>
      </dgm:prSet>
      <dgm:spPr/>
    </dgm:pt>
  </dgm:ptLst>
  <dgm:cxnLst>
    <dgm:cxn modelId="{FCEBAA4C-BCFE-AF4F-884A-DED292D970B2}" type="presOf" srcId="{67514351-2897-D448-B2AB-657D85C65449}" destId="{C108FC12-57C1-AB42-AFD4-A00CA03E13D8}" srcOrd="0" destOrd="0" presId="urn:microsoft.com/office/officeart/2005/8/layout/vList6"/>
    <dgm:cxn modelId="{ADBE7253-BD18-CF43-B098-2044AF63A459}" type="presOf" srcId="{B97844FE-6FF5-BB4E-99A4-77D89342881B}" destId="{A1A8BF87-7AB7-354A-AADB-49976482F407}" srcOrd="0" destOrd="0" presId="urn:microsoft.com/office/officeart/2005/8/layout/vList6"/>
    <dgm:cxn modelId="{4169E964-7D7D-574F-97D0-994D11C9B1DB}" srcId="{921DE9D1-D9EB-C644-A352-B11AEFDF5F1A}" destId="{B97844FE-6FF5-BB4E-99A4-77D89342881B}" srcOrd="0" destOrd="0" parTransId="{4163FEBF-05A2-404E-82E0-BA1F4D5C88AA}" sibTransId="{1C63077A-1600-C542-900B-442EF50C601B}"/>
    <dgm:cxn modelId="{9051F069-0BCF-314A-9682-3C673310BAE1}" type="presOf" srcId="{EB06EF2E-EAC5-0546-B38D-2EB327E463DB}" destId="{06CDA17E-DA78-D34F-8B79-D6D7379F1285}" srcOrd="0" destOrd="0" presId="urn:microsoft.com/office/officeart/2005/8/layout/vList6"/>
    <dgm:cxn modelId="{B46DCF79-7B2A-DA4A-9BE6-6D0053688206}" srcId="{67514351-2897-D448-B2AB-657D85C65449}" destId="{921DE9D1-D9EB-C644-A352-B11AEFDF5F1A}" srcOrd="1" destOrd="0" parTransId="{E062098C-E340-0642-80A4-D84E77A23554}" sibTransId="{1BDE0573-E1A6-DD48-8041-F2701FF321C9}"/>
    <dgm:cxn modelId="{B63ECE81-980D-CE40-B0E6-CA94D6F90437}" srcId="{EB06EF2E-EAC5-0546-B38D-2EB327E463DB}" destId="{FF3E4EF1-61EB-8843-9C1B-BC9811E77A5C}" srcOrd="0" destOrd="0" parTransId="{D17CC902-BDBE-8B4B-8BFD-36BCAB7866EF}" sibTransId="{DAE52ED3-953A-7447-81A2-75F50D799F2B}"/>
    <dgm:cxn modelId="{126BA69E-85FA-6843-8719-B6DE208C9E42}" type="presOf" srcId="{FF3E4EF1-61EB-8843-9C1B-BC9811E77A5C}" destId="{67326D7F-872F-C045-A811-B2032158A460}" srcOrd="0" destOrd="0" presId="urn:microsoft.com/office/officeart/2005/8/layout/vList6"/>
    <dgm:cxn modelId="{0CE190BD-0C41-C24C-A614-418FF6E99AFC}" type="presOf" srcId="{921DE9D1-D9EB-C644-A352-B11AEFDF5F1A}" destId="{F23165F8-47D2-5A4E-9A08-8B4C8CD0D3F9}" srcOrd="0" destOrd="0" presId="urn:microsoft.com/office/officeart/2005/8/layout/vList6"/>
    <dgm:cxn modelId="{AF1873C9-A858-8F48-994B-B1BED5EDFE64}" srcId="{67514351-2897-D448-B2AB-657D85C65449}" destId="{EB06EF2E-EAC5-0546-B38D-2EB327E463DB}" srcOrd="0" destOrd="0" parTransId="{80AA222C-D960-8049-A108-0830E8FA4DA4}" sibTransId="{CB50C772-DAC9-D54C-AA9F-D8386BA7799E}"/>
    <dgm:cxn modelId="{49D32BFB-4535-6441-8379-2B101CA6B0DA}" type="presParOf" srcId="{C108FC12-57C1-AB42-AFD4-A00CA03E13D8}" destId="{D896F77C-B35D-0841-9ED2-CBF1746481DE}" srcOrd="0" destOrd="0" presId="urn:microsoft.com/office/officeart/2005/8/layout/vList6"/>
    <dgm:cxn modelId="{7B7BAB4B-7CDA-4344-8DC8-2D764F62005A}" type="presParOf" srcId="{D896F77C-B35D-0841-9ED2-CBF1746481DE}" destId="{06CDA17E-DA78-D34F-8B79-D6D7379F1285}" srcOrd="0" destOrd="0" presId="urn:microsoft.com/office/officeart/2005/8/layout/vList6"/>
    <dgm:cxn modelId="{A98B46DF-76D7-2A4E-8CA0-758C7DABE8C0}" type="presParOf" srcId="{D896F77C-B35D-0841-9ED2-CBF1746481DE}" destId="{67326D7F-872F-C045-A811-B2032158A460}" srcOrd="1" destOrd="0" presId="urn:microsoft.com/office/officeart/2005/8/layout/vList6"/>
    <dgm:cxn modelId="{45C37D3D-E8BB-9149-9DEA-45A98A006C0F}" type="presParOf" srcId="{C108FC12-57C1-AB42-AFD4-A00CA03E13D8}" destId="{9B5A3811-45D2-7A4D-92CE-E335FD07CEB5}" srcOrd="1" destOrd="0" presId="urn:microsoft.com/office/officeart/2005/8/layout/vList6"/>
    <dgm:cxn modelId="{09E289D3-31FF-0646-A47D-EA4B0BC81424}" type="presParOf" srcId="{C108FC12-57C1-AB42-AFD4-A00CA03E13D8}" destId="{8920EF57-5CCD-DB4F-92DB-18740053ABB9}" srcOrd="2" destOrd="0" presId="urn:microsoft.com/office/officeart/2005/8/layout/vList6"/>
    <dgm:cxn modelId="{EB1450DE-4221-F44C-84C9-AF38CDEE03C3}" type="presParOf" srcId="{8920EF57-5CCD-DB4F-92DB-18740053ABB9}" destId="{F23165F8-47D2-5A4E-9A08-8B4C8CD0D3F9}" srcOrd="0" destOrd="0" presId="urn:microsoft.com/office/officeart/2005/8/layout/vList6"/>
    <dgm:cxn modelId="{8E72099A-7C71-F344-B147-3E8227E7743B}" type="presParOf" srcId="{8920EF57-5CCD-DB4F-92DB-18740053ABB9}" destId="{A1A8BF87-7AB7-354A-AADB-49976482F40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C59930-C281-CC46-979C-5377F20D332D}" type="doc">
      <dgm:prSet loTypeId="urn:microsoft.com/office/officeart/2005/8/layout/vList6" loCatId="process" qsTypeId="urn:microsoft.com/office/officeart/2005/8/quickstyle/simple1" qsCatId="simple" csTypeId="urn:microsoft.com/office/officeart/2005/8/colors/colorful4" csCatId="colorful" phldr="1"/>
      <dgm:spPr/>
      <dgm:t>
        <a:bodyPr/>
        <a:lstStyle/>
        <a:p>
          <a:endParaRPr lang="es-ES"/>
        </a:p>
      </dgm:t>
    </dgm:pt>
    <dgm:pt modelId="{58DF9E37-4D69-6947-9EB8-B0291CB5A3EF}">
      <dgm:prSet custT="1"/>
      <dgm:spPr/>
      <dgm:t>
        <a:bodyPr/>
        <a:lstStyle/>
        <a:p>
          <a:r>
            <a:rPr lang="es-CL" sz="2800" dirty="0"/>
            <a:t>Zumo de pomelo</a:t>
          </a:r>
        </a:p>
      </dgm:t>
    </dgm:pt>
    <dgm:pt modelId="{217F1CD8-BF1E-454C-A68B-F0BC3F7D3784}" type="parTrans" cxnId="{49159E33-E5F9-9B43-827E-C6090DFA0969}">
      <dgm:prSet/>
      <dgm:spPr/>
      <dgm:t>
        <a:bodyPr/>
        <a:lstStyle/>
        <a:p>
          <a:endParaRPr lang="es-ES"/>
        </a:p>
      </dgm:t>
    </dgm:pt>
    <dgm:pt modelId="{E8DCADF2-AD81-B348-8E32-94FA62C82217}" type="sibTrans" cxnId="{49159E33-E5F9-9B43-827E-C6090DFA0969}">
      <dgm:prSet/>
      <dgm:spPr/>
      <dgm:t>
        <a:bodyPr/>
        <a:lstStyle/>
        <a:p>
          <a:endParaRPr lang="es-ES"/>
        </a:p>
      </dgm:t>
    </dgm:pt>
    <dgm:pt modelId="{27B7349D-450E-B24B-81F6-1EB819E7B7FB}">
      <dgm:prSet custT="1"/>
      <dgm:spPr/>
      <dgm:t>
        <a:bodyPr/>
        <a:lstStyle/>
        <a:p>
          <a:r>
            <a:rPr lang="es-CL" sz="4000" dirty="0"/>
            <a:t>Soya</a:t>
          </a:r>
        </a:p>
      </dgm:t>
    </dgm:pt>
    <dgm:pt modelId="{F157F661-AC93-B841-8169-E24F47B93569}" type="parTrans" cxnId="{25A1350B-7F50-8A4B-B388-6C5434FCAA34}">
      <dgm:prSet/>
      <dgm:spPr/>
      <dgm:t>
        <a:bodyPr/>
        <a:lstStyle/>
        <a:p>
          <a:endParaRPr lang="es-ES"/>
        </a:p>
      </dgm:t>
    </dgm:pt>
    <dgm:pt modelId="{E98F28DC-9490-6545-A6F6-4A05A0CB6669}" type="sibTrans" cxnId="{25A1350B-7F50-8A4B-B388-6C5434FCAA34}">
      <dgm:prSet/>
      <dgm:spPr/>
      <dgm:t>
        <a:bodyPr/>
        <a:lstStyle/>
        <a:p>
          <a:endParaRPr lang="es-ES"/>
        </a:p>
      </dgm:t>
    </dgm:pt>
    <dgm:pt modelId="{37230E47-0765-014D-929F-7018CF379EC6}">
      <dgm:prSet/>
      <dgm:spPr/>
      <dgm:t>
        <a:bodyPr/>
        <a:lstStyle/>
        <a:p>
          <a:r>
            <a:rPr lang="es-CL" dirty="0"/>
            <a:t>Flavanoide capaz de inhibir algunas isoenzimas de la vía metabólica del CYP450</a:t>
          </a:r>
        </a:p>
      </dgm:t>
    </dgm:pt>
    <dgm:pt modelId="{23A8ED88-0A16-594E-BCF7-2F3E0858BE35}" type="parTrans" cxnId="{5E13A2BC-D885-0542-9A09-884A891E3E5E}">
      <dgm:prSet/>
      <dgm:spPr/>
      <dgm:t>
        <a:bodyPr/>
        <a:lstStyle/>
        <a:p>
          <a:endParaRPr lang="es-ES"/>
        </a:p>
      </dgm:t>
    </dgm:pt>
    <dgm:pt modelId="{2403FE7C-C2A5-D148-BB6B-3CAB9DA044C8}" type="sibTrans" cxnId="{5E13A2BC-D885-0542-9A09-884A891E3E5E}">
      <dgm:prSet/>
      <dgm:spPr/>
      <dgm:t>
        <a:bodyPr/>
        <a:lstStyle/>
        <a:p>
          <a:endParaRPr lang="es-ES"/>
        </a:p>
      </dgm:t>
    </dgm:pt>
    <dgm:pt modelId="{5F863EC4-0836-754D-8B9F-7F2C785179D7}">
      <dgm:prSet/>
      <dgm:spPr/>
      <dgm:t>
        <a:bodyPr/>
        <a:lstStyle/>
        <a:p>
          <a:r>
            <a:rPr lang="es-CL" dirty="0"/>
            <a:t>Ciclosporina, antagonistas de los canales del calcio, antihistamínicos (astemizol, terfenadina, pimozida), cisaprida, midazolam, o carbamacepina. </a:t>
          </a:r>
        </a:p>
      </dgm:t>
    </dgm:pt>
    <dgm:pt modelId="{7BDE7542-3E01-CF45-882D-BBD9FF10495A}" type="parTrans" cxnId="{823013A4-5270-2E45-A756-78B0BE372510}">
      <dgm:prSet/>
      <dgm:spPr/>
      <dgm:t>
        <a:bodyPr/>
        <a:lstStyle/>
        <a:p>
          <a:endParaRPr lang="es-ES"/>
        </a:p>
      </dgm:t>
    </dgm:pt>
    <dgm:pt modelId="{9E706B50-9BE3-E740-B602-3BBCDFA1E792}" type="sibTrans" cxnId="{823013A4-5270-2E45-A756-78B0BE372510}">
      <dgm:prSet/>
      <dgm:spPr/>
      <dgm:t>
        <a:bodyPr/>
        <a:lstStyle/>
        <a:p>
          <a:endParaRPr lang="es-ES"/>
        </a:p>
      </dgm:t>
    </dgm:pt>
    <dgm:pt modelId="{F8C0E459-B42E-E14A-977B-8ED0C18EF418}">
      <dgm:prSet custT="1"/>
      <dgm:spPr/>
      <dgm:t>
        <a:bodyPr/>
        <a:lstStyle/>
        <a:p>
          <a:r>
            <a:rPr lang="es-CL" sz="1400" dirty="0"/>
            <a:t>Inhibe otras isoformas del CYP450</a:t>
          </a:r>
        </a:p>
      </dgm:t>
    </dgm:pt>
    <dgm:pt modelId="{55705766-433D-BB4E-8FCA-423A5E33838E}" type="parTrans" cxnId="{EE8E3340-C641-4F42-8D96-E185F5DC253F}">
      <dgm:prSet/>
      <dgm:spPr/>
      <dgm:t>
        <a:bodyPr/>
        <a:lstStyle/>
        <a:p>
          <a:endParaRPr lang="es-ES"/>
        </a:p>
      </dgm:t>
    </dgm:pt>
    <dgm:pt modelId="{26CD8E33-B5D3-B941-8159-6C028322A34A}" type="sibTrans" cxnId="{EE8E3340-C641-4F42-8D96-E185F5DC253F}">
      <dgm:prSet/>
      <dgm:spPr/>
      <dgm:t>
        <a:bodyPr/>
        <a:lstStyle/>
        <a:p>
          <a:endParaRPr lang="es-ES"/>
        </a:p>
      </dgm:t>
    </dgm:pt>
    <dgm:pt modelId="{D686E3F8-DCAC-B54A-B676-1F85F6D7FAC6}">
      <dgm:prSet custT="1"/>
      <dgm:spPr/>
      <dgm:t>
        <a:bodyPr/>
        <a:lstStyle/>
        <a:p>
          <a:r>
            <a:rPr lang="es-CL" sz="1400" dirty="0"/>
            <a:t>Fenitoína, AINEs, warfarina, o zafirlukast</a:t>
          </a:r>
        </a:p>
      </dgm:t>
    </dgm:pt>
    <dgm:pt modelId="{5C04A814-28F2-C04C-8C91-218B8D8F9D78}" type="parTrans" cxnId="{7B64870E-FEDD-D34F-97E6-0B030DD64A8D}">
      <dgm:prSet/>
      <dgm:spPr/>
      <dgm:t>
        <a:bodyPr/>
        <a:lstStyle/>
        <a:p>
          <a:endParaRPr lang="es-ES"/>
        </a:p>
      </dgm:t>
    </dgm:pt>
    <dgm:pt modelId="{E3EAD20D-1A0F-0549-BFAD-1EB3D873C3DC}" type="sibTrans" cxnId="{7B64870E-FEDD-D34F-97E6-0B030DD64A8D}">
      <dgm:prSet/>
      <dgm:spPr/>
      <dgm:t>
        <a:bodyPr/>
        <a:lstStyle/>
        <a:p>
          <a:endParaRPr lang="es-ES"/>
        </a:p>
      </dgm:t>
    </dgm:pt>
    <dgm:pt modelId="{D2285291-5595-8440-8FB6-7A5440025F87}" type="pres">
      <dgm:prSet presAssocID="{54C59930-C281-CC46-979C-5377F20D332D}" presName="Name0" presStyleCnt="0">
        <dgm:presLayoutVars>
          <dgm:dir/>
          <dgm:animLvl val="lvl"/>
          <dgm:resizeHandles/>
        </dgm:presLayoutVars>
      </dgm:prSet>
      <dgm:spPr/>
    </dgm:pt>
    <dgm:pt modelId="{B2D671A1-C5DE-384E-838E-6CD1237F0DD9}" type="pres">
      <dgm:prSet presAssocID="{58DF9E37-4D69-6947-9EB8-B0291CB5A3EF}" presName="linNode" presStyleCnt="0"/>
      <dgm:spPr/>
    </dgm:pt>
    <dgm:pt modelId="{D87FBBC6-C6D9-4242-8ABC-79AD6B997D77}" type="pres">
      <dgm:prSet presAssocID="{58DF9E37-4D69-6947-9EB8-B0291CB5A3EF}" presName="parentShp" presStyleLbl="node1" presStyleIdx="0" presStyleCnt="2">
        <dgm:presLayoutVars>
          <dgm:bulletEnabled val="1"/>
        </dgm:presLayoutVars>
      </dgm:prSet>
      <dgm:spPr/>
    </dgm:pt>
    <dgm:pt modelId="{A5047BF2-5749-5E40-AE6C-337704F845F5}" type="pres">
      <dgm:prSet presAssocID="{58DF9E37-4D69-6947-9EB8-B0291CB5A3EF}" presName="childShp" presStyleLbl="bgAccFollowNode1" presStyleIdx="0" presStyleCnt="2">
        <dgm:presLayoutVars>
          <dgm:bulletEnabled val="1"/>
        </dgm:presLayoutVars>
      </dgm:prSet>
      <dgm:spPr/>
    </dgm:pt>
    <dgm:pt modelId="{AB41BE7B-3E7D-0A4D-B1E9-F9B374A724A4}" type="pres">
      <dgm:prSet presAssocID="{E8DCADF2-AD81-B348-8E32-94FA62C82217}" presName="spacing" presStyleCnt="0"/>
      <dgm:spPr/>
    </dgm:pt>
    <dgm:pt modelId="{9E35DD83-E116-AC44-B293-FD6D1DF5ECE2}" type="pres">
      <dgm:prSet presAssocID="{27B7349D-450E-B24B-81F6-1EB819E7B7FB}" presName="linNode" presStyleCnt="0"/>
      <dgm:spPr/>
    </dgm:pt>
    <dgm:pt modelId="{0C46C7B5-69BC-E54B-807C-56AE29486F6D}" type="pres">
      <dgm:prSet presAssocID="{27B7349D-450E-B24B-81F6-1EB819E7B7FB}" presName="parentShp" presStyleLbl="node1" presStyleIdx="1" presStyleCnt="2">
        <dgm:presLayoutVars>
          <dgm:bulletEnabled val="1"/>
        </dgm:presLayoutVars>
      </dgm:prSet>
      <dgm:spPr/>
    </dgm:pt>
    <dgm:pt modelId="{17CBFDC8-532C-7F41-9889-842EDBBDB279}" type="pres">
      <dgm:prSet presAssocID="{27B7349D-450E-B24B-81F6-1EB819E7B7FB}" presName="childShp" presStyleLbl="bgAccFollowNode1" presStyleIdx="1" presStyleCnt="2">
        <dgm:presLayoutVars>
          <dgm:bulletEnabled val="1"/>
        </dgm:presLayoutVars>
      </dgm:prSet>
      <dgm:spPr/>
    </dgm:pt>
  </dgm:ptLst>
  <dgm:cxnLst>
    <dgm:cxn modelId="{25A1350B-7F50-8A4B-B388-6C5434FCAA34}" srcId="{54C59930-C281-CC46-979C-5377F20D332D}" destId="{27B7349D-450E-B24B-81F6-1EB819E7B7FB}" srcOrd="1" destOrd="0" parTransId="{F157F661-AC93-B841-8169-E24F47B93569}" sibTransId="{E98F28DC-9490-6545-A6F6-4A05A0CB6669}"/>
    <dgm:cxn modelId="{7B64870E-FEDD-D34F-97E6-0B030DD64A8D}" srcId="{27B7349D-450E-B24B-81F6-1EB819E7B7FB}" destId="{D686E3F8-DCAC-B54A-B676-1F85F6D7FAC6}" srcOrd="1" destOrd="0" parTransId="{5C04A814-28F2-C04C-8C91-218B8D8F9D78}" sibTransId="{E3EAD20D-1A0F-0549-BFAD-1EB3D873C3DC}"/>
    <dgm:cxn modelId="{49159E33-E5F9-9B43-827E-C6090DFA0969}" srcId="{54C59930-C281-CC46-979C-5377F20D332D}" destId="{58DF9E37-4D69-6947-9EB8-B0291CB5A3EF}" srcOrd="0" destOrd="0" parTransId="{217F1CD8-BF1E-454C-A68B-F0BC3F7D3784}" sibTransId="{E8DCADF2-AD81-B348-8E32-94FA62C82217}"/>
    <dgm:cxn modelId="{EE8E3340-C641-4F42-8D96-E185F5DC253F}" srcId="{27B7349D-450E-B24B-81F6-1EB819E7B7FB}" destId="{F8C0E459-B42E-E14A-977B-8ED0C18EF418}" srcOrd="0" destOrd="0" parTransId="{55705766-433D-BB4E-8FCA-423A5E33838E}" sibTransId="{26CD8E33-B5D3-B941-8159-6C028322A34A}"/>
    <dgm:cxn modelId="{DE298B5E-3B0A-2948-96BD-75D94E4691D5}" type="presOf" srcId="{D686E3F8-DCAC-B54A-B676-1F85F6D7FAC6}" destId="{17CBFDC8-532C-7F41-9889-842EDBBDB279}" srcOrd="0" destOrd="1" presId="urn:microsoft.com/office/officeart/2005/8/layout/vList6"/>
    <dgm:cxn modelId="{9B035881-2D56-114D-8426-08DE96E81975}" type="presOf" srcId="{5F863EC4-0836-754D-8B9F-7F2C785179D7}" destId="{A5047BF2-5749-5E40-AE6C-337704F845F5}" srcOrd="0" destOrd="1" presId="urn:microsoft.com/office/officeart/2005/8/layout/vList6"/>
    <dgm:cxn modelId="{A42A748B-856A-D345-9E03-3AEC1AF1B161}" type="presOf" srcId="{37230E47-0765-014D-929F-7018CF379EC6}" destId="{A5047BF2-5749-5E40-AE6C-337704F845F5}" srcOrd="0" destOrd="0" presId="urn:microsoft.com/office/officeart/2005/8/layout/vList6"/>
    <dgm:cxn modelId="{823013A4-5270-2E45-A756-78B0BE372510}" srcId="{58DF9E37-4D69-6947-9EB8-B0291CB5A3EF}" destId="{5F863EC4-0836-754D-8B9F-7F2C785179D7}" srcOrd="1" destOrd="0" parTransId="{7BDE7542-3E01-CF45-882D-BBD9FF10495A}" sibTransId="{9E706B50-9BE3-E740-B602-3BBCDFA1E792}"/>
    <dgm:cxn modelId="{0342D8A7-0E5B-4F41-800D-7C82EFBAF7EE}" type="presOf" srcId="{F8C0E459-B42E-E14A-977B-8ED0C18EF418}" destId="{17CBFDC8-532C-7F41-9889-842EDBBDB279}" srcOrd="0" destOrd="0" presId="urn:microsoft.com/office/officeart/2005/8/layout/vList6"/>
    <dgm:cxn modelId="{5E13A2BC-D885-0542-9A09-884A891E3E5E}" srcId="{58DF9E37-4D69-6947-9EB8-B0291CB5A3EF}" destId="{37230E47-0765-014D-929F-7018CF379EC6}" srcOrd="0" destOrd="0" parTransId="{23A8ED88-0A16-594E-BCF7-2F3E0858BE35}" sibTransId="{2403FE7C-C2A5-D148-BB6B-3CAB9DA044C8}"/>
    <dgm:cxn modelId="{3510CAD6-6289-F743-ACE0-B97B9134B756}" type="presOf" srcId="{58DF9E37-4D69-6947-9EB8-B0291CB5A3EF}" destId="{D87FBBC6-C6D9-4242-8ABC-79AD6B997D77}" srcOrd="0" destOrd="0" presId="urn:microsoft.com/office/officeart/2005/8/layout/vList6"/>
    <dgm:cxn modelId="{FE40C0F4-A7CC-AD43-A387-E14C2CAA5AFB}" type="presOf" srcId="{54C59930-C281-CC46-979C-5377F20D332D}" destId="{D2285291-5595-8440-8FB6-7A5440025F87}" srcOrd="0" destOrd="0" presId="urn:microsoft.com/office/officeart/2005/8/layout/vList6"/>
    <dgm:cxn modelId="{112981F9-DF45-1840-AB23-F2BE0161DC7D}" type="presOf" srcId="{27B7349D-450E-B24B-81F6-1EB819E7B7FB}" destId="{0C46C7B5-69BC-E54B-807C-56AE29486F6D}" srcOrd="0" destOrd="0" presId="urn:microsoft.com/office/officeart/2005/8/layout/vList6"/>
    <dgm:cxn modelId="{189C9EE9-930D-ED49-867F-B3D8C332CA98}" type="presParOf" srcId="{D2285291-5595-8440-8FB6-7A5440025F87}" destId="{B2D671A1-C5DE-384E-838E-6CD1237F0DD9}" srcOrd="0" destOrd="0" presId="urn:microsoft.com/office/officeart/2005/8/layout/vList6"/>
    <dgm:cxn modelId="{A714B1CE-7AAA-5C4D-B06B-B672C8D7D46A}" type="presParOf" srcId="{B2D671A1-C5DE-384E-838E-6CD1237F0DD9}" destId="{D87FBBC6-C6D9-4242-8ABC-79AD6B997D77}" srcOrd="0" destOrd="0" presId="urn:microsoft.com/office/officeart/2005/8/layout/vList6"/>
    <dgm:cxn modelId="{4B7FB56C-D4A9-0C4D-9586-F45968F6ECB6}" type="presParOf" srcId="{B2D671A1-C5DE-384E-838E-6CD1237F0DD9}" destId="{A5047BF2-5749-5E40-AE6C-337704F845F5}" srcOrd="1" destOrd="0" presId="urn:microsoft.com/office/officeart/2005/8/layout/vList6"/>
    <dgm:cxn modelId="{A9C9DE36-CBCD-1145-9788-62D912339D37}" type="presParOf" srcId="{D2285291-5595-8440-8FB6-7A5440025F87}" destId="{AB41BE7B-3E7D-0A4D-B1E9-F9B374A724A4}" srcOrd="1" destOrd="0" presId="urn:microsoft.com/office/officeart/2005/8/layout/vList6"/>
    <dgm:cxn modelId="{E9B3733F-EBD1-E94B-98A1-F9FEB99B8DEE}" type="presParOf" srcId="{D2285291-5595-8440-8FB6-7A5440025F87}" destId="{9E35DD83-E116-AC44-B293-FD6D1DF5ECE2}" srcOrd="2" destOrd="0" presId="urn:microsoft.com/office/officeart/2005/8/layout/vList6"/>
    <dgm:cxn modelId="{C596FC13-481C-524D-A873-513D228F8BB8}" type="presParOf" srcId="{9E35DD83-E116-AC44-B293-FD6D1DF5ECE2}" destId="{0C46C7B5-69BC-E54B-807C-56AE29486F6D}" srcOrd="0" destOrd="0" presId="urn:microsoft.com/office/officeart/2005/8/layout/vList6"/>
    <dgm:cxn modelId="{A8094114-6BD2-B542-8362-79F3808A3C2D}" type="presParOf" srcId="{9E35DD83-E116-AC44-B293-FD6D1DF5ECE2}" destId="{17CBFDC8-532C-7F41-9889-842EDBBDB27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AB0DAB-3BF9-FA48-9E16-F49CA098B478}" type="doc">
      <dgm:prSet loTypeId="urn:microsoft.com/office/officeart/2005/8/layout/list1" loCatId="process" qsTypeId="urn:microsoft.com/office/officeart/2005/8/quickstyle/simple1" qsCatId="simple" csTypeId="urn:microsoft.com/office/officeart/2005/8/colors/colorful4" csCatId="colorful" phldr="1"/>
      <dgm:spPr/>
      <dgm:t>
        <a:bodyPr/>
        <a:lstStyle/>
        <a:p>
          <a:endParaRPr lang="es-ES"/>
        </a:p>
      </dgm:t>
    </dgm:pt>
    <dgm:pt modelId="{88D56F92-636F-B24C-A17E-A4ACE9863A7E}">
      <dgm:prSet phldrT="[Texto]" custT="1"/>
      <dgm:spPr/>
      <dgm:t>
        <a:bodyPr/>
        <a:lstStyle/>
        <a:p>
          <a:r>
            <a:rPr lang="es-ES" sz="1600" dirty="0"/>
            <a:t>Vitamina K</a:t>
          </a:r>
        </a:p>
      </dgm:t>
    </dgm:pt>
    <dgm:pt modelId="{7C2E768F-4DC2-1340-82C4-AFEE708A523F}" type="parTrans" cxnId="{5818E01D-1C0E-8F4F-B0F8-F38B0D6D2CF0}">
      <dgm:prSet/>
      <dgm:spPr/>
      <dgm:t>
        <a:bodyPr/>
        <a:lstStyle/>
        <a:p>
          <a:endParaRPr lang="es-ES" sz="2400"/>
        </a:p>
      </dgm:t>
    </dgm:pt>
    <dgm:pt modelId="{584A5201-829D-EB44-B28C-7584DFA224CC}" type="sibTrans" cxnId="{5818E01D-1C0E-8F4F-B0F8-F38B0D6D2CF0}">
      <dgm:prSet/>
      <dgm:spPr/>
      <dgm:t>
        <a:bodyPr/>
        <a:lstStyle/>
        <a:p>
          <a:endParaRPr lang="es-ES" sz="2400"/>
        </a:p>
      </dgm:t>
    </dgm:pt>
    <dgm:pt modelId="{CDDE1BB1-61F8-0941-976A-A747BBC545CD}">
      <dgm:prSet phldrT="[Texto]" custT="1"/>
      <dgm:spPr/>
      <dgm:t>
        <a:bodyPr/>
        <a:lstStyle/>
        <a:p>
          <a:r>
            <a:rPr lang="es-ES" sz="1600" dirty="0"/>
            <a:t>Regaliz</a:t>
          </a:r>
        </a:p>
      </dgm:t>
    </dgm:pt>
    <dgm:pt modelId="{FACF492B-35D4-8246-BED3-F376F087C943}" type="parTrans" cxnId="{C86DAD28-8487-F04A-ABD5-062130075931}">
      <dgm:prSet/>
      <dgm:spPr/>
      <dgm:t>
        <a:bodyPr/>
        <a:lstStyle/>
        <a:p>
          <a:endParaRPr lang="es-ES" sz="2400"/>
        </a:p>
      </dgm:t>
    </dgm:pt>
    <dgm:pt modelId="{3A8E7F1D-C66C-E141-A90E-769AA68B1FC7}" type="sibTrans" cxnId="{C86DAD28-8487-F04A-ABD5-062130075931}">
      <dgm:prSet/>
      <dgm:spPr/>
      <dgm:t>
        <a:bodyPr/>
        <a:lstStyle/>
        <a:p>
          <a:endParaRPr lang="es-ES" sz="2400"/>
        </a:p>
      </dgm:t>
    </dgm:pt>
    <dgm:pt modelId="{B8C70B5A-3826-354E-B864-39336E03C176}">
      <dgm:prSet phldrT="[Texto]" custT="1"/>
      <dgm:spPr/>
      <dgm:t>
        <a:bodyPr/>
        <a:lstStyle/>
        <a:p>
          <a:r>
            <a:rPr lang="es-ES" sz="1600" dirty="0"/>
            <a:t>Soya</a:t>
          </a:r>
        </a:p>
      </dgm:t>
    </dgm:pt>
    <dgm:pt modelId="{3C397DC6-1C32-9C41-916A-3C771FE055DF}" type="parTrans" cxnId="{73141DF3-5CFF-2841-97F2-3B1AE98C6ED8}">
      <dgm:prSet/>
      <dgm:spPr/>
      <dgm:t>
        <a:bodyPr/>
        <a:lstStyle/>
        <a:p>
          <a:endParaRPr lang="es-ES" sz="2400"/>
        </a:p>
      </dgm:t>
    </dgm:pt>
    <dgm:pt modelId="{FE121216-5806-B043-8608-5B19BADC9EB5}" type="sibTrans" cxnId="{73141DF3-5CFF-2841-97F2-3B1AE98C6ED8}">
      <dgm:prSet/>
      <dgm:spPr/>
      <dgm:t>
        <a:bodyPr/>
        <a:lstStyle/>
        <a:p>
          <a:endParaRPr lang="es-ES" sz="2400"/>
        </a:p>
      </dgm:t>
    </dgm:pt>
    <dgm:pt modelId="{B61F554A-80A8-9D4F-93F8-FE922B976885}">
      <dgm:prSet phldrT="[Texto]" custT="1"/>
      <dgm:spPr/>
      <dgm:t>
        <a:bodyPr/>
        <a:lstStyle/>
        <a:p>
          <a:r>
            <a:rPr lang="es-ES" sz="1600" dirty="0"/>
            <a:t>Alimentos ricos en tiamina</a:t>
          </a:r>
        </a:p>
      </dgm:t>
    </dgm:pt>
    <dgm:pt modelId="{3B31C37B-D2A5-0A4A-930A-26DAB79F9B91}" type="parTrans" cxnId="{02E8B998-ABDA-CA4D-B4CB-3AB4C33B23BC}">
      <dgm:prSet/>
      <dgm:spPr/>
      <dgm:t>
        <a:bodyPr/>
        <a:lstStyle/>
        <a:p>
          <a:endParaRPr lang="es-ES" sz="2400"/>
        </a:p>
      </dgm:t>
    </dgm:pt>
    <dgm:pt modelId="{37D90D5E-F4F7-9845-BEAF-744879949B68}" type="sibTrans" cxnId="{02E8B998-ABDA-CA4D-B4CB-3AB4C33B23BC}">
      <dgm:prSet/>
      <dgm:spPr/>
      <dgm:t>
        <a:bodyPr/>
        <a:lstStyle/>
        <a:p>
          <a:endParaRPr lang="es-ES" sz="2400"/>
        </a:p>
      </dgm:t>
    </dgm:pt>
    <dgm:pt modelId="{66F86949-28AB-024F-A399-29106CF8BE23}">
      <dgm:prSet phldrT="[Texto]" custT="1"/>
      <dgm:spPr/>
      <dgm:t>
        <a:bodyPr/>
        <a:lstStyle/>
        <a:p>
          <a:r>
            <a:rPr lang="es-ES" sz="1600"/>
            <a:t>Potasio</a:t>
          </a:r>
        </a:p>
      </dgm:t>
    </dgm:pt>
    <dgm:pt modelId="{19F4D9F0-DB7F-1C4C-8500-7E9316C8FCE8}" type="parTrans" cxnId="{35F9C31A-1479-CE4D-84A6-650E23EA6206}">
      <dgm:prSet/>
      <dgm:spPr/>
      <dgm:t>
        <a:bodyPr/>
        <a:lstStyle/>
        <a:p>
          <a:endParaRPr lang="es-ES" sz="2400"/>
        </a:p>
      </dgm:t>
    </dgm:pt>
    <dgm:pt modelId="{209C2C99-B32E-2543-99FE-7BBD7B61C560}" type="sibTrans" cxnId="{35F9C31A-1479-CE4D-84A6-650E23EA6206}">
      <dgm:prSet/>
      <dgm:spPr/>
      <dgm:t>
        <a:bodyPr/>
        <a:lstStyle/>
        <a:p>
          <a:endParaRPr lang="es-ES" sz="2400"/>
        </a:p>
      </dgm:t>
    </dgm:pt>
    <dgm:pt modelId="{657AFFAB-A42B-4B44-B9D1-D003AE40A05D}">
      <dgm:prSet phldrT="[Texto]" custT="1"/>
      <dgm:spPr/>
      <dgm:t>
        <a:bodyPr/>
        <a:lstStyle/>
        <a:p>
          <a:r>
            <a:rPr lang="es-ES" sz="1000" dirty="0"/>
            <a:t>Anticoagulantes orales </a:t>
          </a:r>
        </a:p>
      </dgm:t>
    </dgm:pt>
    <dgm:pt modelId="{F4F31B2D-087D-054B-93D6-BB5A4ED16D15}" type="parTrans" cxnId="{AC701C04-6E4C-5B43-B1C9-3D9267E31478}">
      <dgm:prSet/>
      <dgm:spPr/>
      <dgm:t>
        <a:bodyPr/>
        <a:lstStyle/>
        <a:p>
          <a:endParaRPr lang="es-ES" sz="2400"/>
        </a:p>
      </dgm:t>
    </dgm:pt>
    <dgm:pt modelId="{EA2FBE75-4631-934F-BCE2-4C375F8E4B61}" type="sibTrans" cxnId="{AC701C04-6E4C-5B43-B1C9-3D9267E31478}">
      <dgm:prSet/>
      <dgm:spPr/>
      <dgm:t>
        <a:bodyPr/>
        <a:lstStyle/>
        <a:p>
          <a:endParaRPr lang="es-ES" sz="2400"/>
        </a:p>
      </dgm:t>
    </dgm:pt>
    <dgm:pt modelId="{944855CF-AC9B-0F49-8AC1-F17D1DBDDEAA}">
      <dgm:prSet custT="1"/>
      <dgm:spPr/>
      <dgm:t>
        <a:bodyPr/>
        <a:lstStyle/>
        <a:p>
          <a:pPr>
            <a:buFont typeface="Arial" panose="020B0604020202020204" pitchFamily="34" charset="0"/>
            <a:buChar char="•"/>
          </a:pPr>
          <a:r>
            <a:rPr lang="es-ES" sz="1000" dirty="0"/>
            <a:t>Antihipertensivos</a:t>
          </a:r>
        </a:p>
      </dgm:t>
    </dgm:pt>
    <dgm:pt modelId="{2EC38F36-2443-5843-BA89-E7F48EC7FCF6}" type="parTrans" cxnId="{164D7505-F240-DC48-97C8-2C7DD351F123}">
      <dgm:prSet/>
      <dgm:spPr/>
      <dgm:t>
        <a:bodyPr/>
        <a:lstStyle/>
        <a:p>
          <a:endParaRPr lang="es-ES" sz="2400"/>
        </a:p>
      </dgm:t>
    </dgm:pt>
    <dgm:pt modelId="{ACD06792-799F-FF4E-8E72-4E2954EF9ADE}" type="sibTrans" cxnId="{164D7505-F240-DC48-97C8-2C7DD351F123}">
      <dgm:prSet/>
      <dgm:spPr/>
      <dgm:t>
        <a:bodyPr/>
        <a:lstStyle/>
        <a:p>
          <a:endParaRPr lang="es-ES" sz="2400"/>
        </a:p>
      </dgm:t>
    </dgm:pt>
    <dgm:pt modelId="{A897EDD6-4551-3447-A516-FCFFF746E06C}">
      <dgm:prSet phldrT="[Texto]" custT="1"/>
      <dgm:spPr/>
      <dgm:t>
        <a:bodyPr/>
        <a:lstStyle/>
        <a:p>
          <a:r>
            <a:rPr lang="es-ES" sz="1000" dirty="0" err="1"/>
            <a:t>Tamoxifeno</a:t>
          </a:r>
          <a:endParaRPr lang="es-ES" sz="1000" dirty="0"/>
        </a:p>
      </dgm:t>
    </dgm:pt>
    <dgm:pt modelId="{56D9A980-02BB-1A4D-8949-AB7CC14EDC24}" type="parTrans" cxnId="{F13B166A-E2FD-4C4C-8B23-D1973B84D510}">
      <dgm:prSet/>
      <dgm:spPr/>
      <dgm:t>
        <a:bodyPr/>
        <a:lstStyle/>
        <a:p>
          <a:endParaRPr lang="es-ES" sz="2400"/>
        </a:p>
      </dgm:t>
    </dgm:pt>
    <dgm:pt modelId="{60D8D866-84E8-874C-8F4A-170AEECB4104}" type="sibTrans" cxnId="{F13B166A-E2FD-4C4C-8B23-D1973B84D510}">
      <dgm:prSet/>
      <dgm:spPr/>
      <dgm:t>
        <a:bodyPr/>
        <a:lstStyle/>
        <a:p>
          <a:endParaRPr lang="es-ES" sz="2400"/>
        </a:p>
      </dgm:t>
    </dgm:pt>
    <dgm:pt modelId="{C19F8E58-49E5-DE43-B4AC-859165DA6217}">
      <dgm:prSet phldrT="[Texto]" custT="1"/>
      <dgm:spPr/>
      <dgm:t>
        <a:bodyPr/>
        <a:lstStyle/>
        <a:p>
          <a:pPr>
            <a:buFont typeface="Arial" panose="020B0604020202020204" pitchFamily="34" charset="0"/>
            <a:buChar char="•"/>
          </a:pPr>
          <a:r>
            <a:rPr lang="es-CL" sz="1000" dirty="0"/>
            <a:t>Inhibidores de la enzima convertidora de angiotensina (IECA) </a:t>
          </a:r>
          <a:endParaRPr lang="es-ES" sz="1000" dirty="0"/>
        </a:p>
      </dgm:t>
    </dgm:pt>
    <dgm:pt modelId="{D8AA6C5C-2F78-4A49-AE87-96C27E6915A8}" type="parTrans" cxnId="{5D93B9EC-03BB-B047-9985-0ABA8C9CA8C8}">
      <dgm:prSet/>
      <dgm:spPr/>
      <dgm:t>
        <a:bodyPr/>
        <a:lstStyle/>
        <a:p>
          <a:endParaRPr lang="es-ES" sz="2400"/>
        </a:p>
      </dgm:t>
    </dgm:pt>
    <dgm:pt modelId="{C0D94C3C-1674-E946-BEA6-4F3963B9A88D}" type="sibTrans" cxnId="{5D93B9EC-03BB-B047-9985-0ABA8C9CA8C8}">
      <dgm:prSet/>
      <dgm:spPr/>
      <dgm:t>
        <a:bodyPr/>
        <a:lstStyle/>
        <a:p>
          <a:endParaRPr lang="es-ES" sz="2400"/>
        </a:p>
      </dgm:t>
    </dgm:pt>
    <dgm:pt modelId="{A4CC9102-B320-E648-8E8C-56125A14AE51}">
      <dgm:prSet custT="1"/>
      <dgm:spPr/>
      <dgm:t>
        <a:bodyPr/>
        <a:lstStyle/>
        <a:p>
          <a:pPr>
            <a:buFont typeface="Arial" panose="020B0604020202020204" pitchFamily="34" charset="0"/>
            <a:buChar char="•"/>
          </a:pPr>
          <a:r>
            <a:rPr lang="es-CL" sz="1000" dirty="0"/>
            <a:t>Antidepresivos del tipo inhibidores de la monoaminooxidasa (IMAO)</a:t>
          </a:r>
          <a:endParaRPr lang="es-ES" sz="1000" dirty="0"/>
        </a:p>
      </dgm:t>
    </dgm:pt>
    <dgm:pt modelId="{A4E45C34-47B7-FD4A-9A4A-586B43BEB8F9}" type="parTrans" cxnId="{6645D198-CCBF-294E-B702-D866AB056BCD}">
      <dgm:prSet/>
      <dgm:spPr/>
      <dgm:t>
        <a:bodyPr/>
        <a:lstStyle/>
        <a:p>
          <a:endParaRPr lang="es-ES" sz="2400"/>
        </a:p>
      </dgm:t>
    </dgm:pt>
    <dgm:pt modelId="{DA88F514-56B4-EB4A-A0AF-F2CD978FBC5B}" type="sibTrans" cxnId="{6645D198-CCBF-294E-B702-D866AB056BCD}">
      <dgm:prSet/>
      <dgm:spPr/>
      <dgm:t>
        <a:bodyPr/>
        <a:lstStyle/>
        <a:p>
          <a:endParaRPr lang="es-ES" sz="2400"/>
        </a:p>
      </dgm:t>
    </dgm:pt>
    <dgm:pt modelId="{7CCF1BEB-B076-9649-A58E-04A7ED7955B9}" type="pres">
      <dgm:prSet presAssocID="{ACAB0DAB-3BF9-FA48-9E16-F49CA098B478}" presName="linear" presStyleCnt="0">
        <dgm:presLayoutVars>
          <dgm:dir/>
          <dgm:animLvl val="lvl"/>
          <dgm:resizeHandles val="exact"/>
        </dgm:presLayoutVars>
      </dgm:prSet>
      <dgm:spPr/>
    </dgm:pt>
    <dgm:pt modelId="{2A855B17-60E2-D34E-99C2-F6820ED8C244}" type="pres">
      <dgm:prSet presAssocID="{88D56F92-636F-B24C-A17E-A4ACE9863A7E}" presName="parentLin" presStyleCnt="0"/>
      <dgm:spPr/>
    </dgm:pt>
    <dgm:pt modelId="{E15A5F98-4EB4-8B44-8257-C7EDFA567607}" type="pres">
      <dgm:prSet presAssocID="{88D56F92-636F-B24C-A17E-A4ACE9863A7E}" presName="parentLeftMargin" presStyleLbl="node1" presStyleIdx="0" presStyleCnt="5"/>
      <dgm:spPr/>
    </dgm:pt>
    <dgm:pt modelId="{EA537A92-953F-C240-92A2-B92B80B09E63}" type="pres">
      <dgm:prSet presAssocID="{88D56F92-636F-B24C-A17E-A4ACE9863A7E}" presName="parentText" presStyleLbl="node1" presStyleIdx="0" presStyleCnt="5">
        <dgm:presLayoutVars>
          <dgm:chMax val="0"/>
          <dgm:bulletEnabled val="1"/>
        </dgm:presLayoutVars>
      </dgm:prSet>
      <dgm:spPr/>
    </dgm:pt>
    <dgm:pt modelId="{B4B7626F-5E06-EA44-8E1E-53B1A65A688E}" type="pres">
      <dgm:prSet presAssocID="{88D56F92-636F-B24C-A17E-A4ACE9863A7E}" presName="negativeSpace" presStyleCnt="0"/>
      <dgm:spPr/>
    </dgm:pt>
    <dgm:pt modelId="{F5F68499-975A-AA4A-9649-949088B301D4}" type="pres">
      <dgm:prSet presAssocID="{88D56F92-636F-B24C-A17E-A4ACE9863A7E}" presName="childText" presStyleLbl="conFgAcc1" presStyleIdx="0" presStyleCnt="5">
        <dgm:presLayoutVars>
          <dgm:bulletEnabled val="1"/>
        </dgm:presLayoutVars>
      </dgm:prSet>
      <dgm:spPr/>
    </dgm:pt>
    <dgm:pt modelId="{91D3A041-4B5C-544E-B96A-04101AA0C2C6}" type="pres">
      <dgm:prSet presAssocID="{584A5201-829D-EB44-B28C-7584DFA224CC}" presName="spaceBetweenRectangles" presStyleCnt="0"/>
      <dgm:spPr/>
    </dgm:pt>
    <dgm:pt modelId="{084EF63A-8FE8-8A49-9AA2-3156141F7BB2}" type="pres">
      <dgm:prSet presAssocID="{CDDE1BB1-61F8-0941-976A-A747BBC545CD}" presName="parentLin" presStyleCnt="0"/>
      <dgm:spPr/>
    </dgm:pt>
    <dgm:pt modelId="{95C8AF37-83F1-EF4C-B5FF-D296D9F08785}" type="pres">
      <dgm:prSet presAssocID="{CDDE1BB1-61F8-0941-976A-A747BBC545CD}" presName="parentLeftMargin" presStyleLbl="node1" presStyleIdx="0" presStyleCnt="5"/>
      <dgm:spPr/>
    </dgm:pt>
    <dgm:pt modelId="{E844F2B8-1350-D54B-83C9-E5C83553960A}" type="pres">
      <dgm:prSet presAssocID="{CDDE1BB1-61F8-0941-976A-A747BBC545CD}" presName="parentText" presStyleLbl="node1" presStyleIdx="1" presStyleCnt="5">
        <dgm:presLayoutVars>
          <dgm:chMax val="0"/>
          <dgm:bulletEnabled val="1"/>
        </dgm:presLayoutVars>
      </dgm:prSet>
      <dgm:spPr/>
    </dgm:pt>
    <dgm:pt modelId="{6870A23F-F2EE-9C41-AE66-858340F04F70}" type="pres">
      <dgm:prSet presAssocID="{CDDE1BB1-61F8-0941-976A-A747BBC545CD}" presName="negativeSpace" presStyleCnt="0"/>
      <dgm:spPr/>
    </dgm:pt>
    <dgm:pt modelId="{819F5F0B-0D8A-F040-B786-F67BC94C4357}" type="pres">
      <dgm:prSet presAssocID="{CDDE1BB1-61F8-0941-976A-A747BBC545CD}" presName="childText" presStyleLbl="conFgAcc1" presStyleIdx="1" presStyleCnt="5">
        <dgm:presLayoutVars>
          <dgm:bulletEnabled val="1"/>
        </dgm:presLayoutVars>
      </dgm:prSet>
      <dgm:spPr/>
    </dgm:pt>
    <dgm:pt modelId="{CCB39369-5339-AE4F-9F2F-69F4D94B6E17}" type="pres">
      <dgm:prSet presAssocID="{3A8E7F1D-C66C-E141-A90E-769AA68B1FC7}" presName="spaceBetweenRectangles" presStyleCnt="0"/>
      <dgm:spPr/>
    </dgm:pt>
    <dgm:pt modelId="{5AA95867-60D1-704D-A072-904A0C578BF7}" type="pres">
      <dgm:prSet presAssocID="{B8C70B5A-3826-354E-B864-39336E03C176}" presName="parentLin" presStyleCnt="0"/>
      <dgm:spPr/>
    </dgm:pt>
    <dgm:pt modelId="{337E8233-F4FB-9D4F-8883-773B48E5856B}" type="pres">
      <dgm:prSet presAssocID="{B8C70B5A-3826-354E-B864-39336E03C176}" presName="parentLeftMargin" presStyleLbl="node1" presStyleIdx="1" presStyleCnt="5"/>
      <dgm:spPr/>
    </dgm:pt>
    <dgm:pt modelId="{F010B747-83E5-4D45-8487-EA66ED44B502}" type="pres">
      <dgm:prSet presAssocID="{B8C70B5A-3826-354E-B864-39336E03C176}" presName="parentText" presStyleLbl="node1" presStyleIdx="2" presStyleCnt="5">
        <dgm:presLayoutVars>
          <dgm:chMax val="0"/>
          <dgm:bulletEnabled val="1"/>
        </dgm:presLayoutVars>
      </dgm:prSet>
      <dgm:spPr/>
    </dgm:pt>
    <dgm:pt modelId="{B74ECEA9-E460-BF4D-9ACB-293D693A3937}" type="pres">
      <dgm:prSet presAssocID="{B8C70B5A-3826-354E-B864-39336E03C176}" presName="negativeSpace" presStyleCnt="0"/>
      <dgm:spPr/>
    </dgm:pt>
    <dgm:pt modelId="{B63464B7-7226-DA47-803D-3311D3CC3197}" type="pres">
      <dgm:prSet presAssocID="{B8C70B5A-3826-354E-B864-39336E03C176}" presName="childText" presStyleLbl="conFgAcc1" presStyleIdx="2" presStyleCnt="5">
        <dgm:presLayoutVars>
          <dgm:bulletEnabled val="1"/>
        </dgm:presLayoutVars>
      </dgm:prSet>
      <dgm:spPr/>
    </dgm:pt>
    <dgm:pt modelId="{D121E190-4AFF-4249-86C2-1789452F2495}" type="pres">
      <dgm:prSet presAssocID="{FE121216-5806-B043-8608-5B19BADC9EB5}" presName="spaceBetweenRectangles" presStyleCnt="0"/>
      <dgm:spPr/>
    </dgm:pt>
    <dgm:pt modelId="{AB4E0F81-BC31-5E43-A9B5-0B9A64D4E408}" type="pres">
      <dgm:prSet presAssocID="{66F86949-28AB-024F-A399-29106CF8BE23}" presName="parentLin" presStyleCnt="0"/>
      <dgm:spPr/>
    </dgm:pt>
    <dgm:pt modelId="{3653A7D8-C58C-D449-BF45-5F1EB09BC381}" type="pres">
      <dgm:prSet presAssocID="{66F86949-28AB-024F-A399-29106CF8BE23}" presName="parentLeftMargin" presStyleLbl="node1" presStyleIdx="2" presStyleCnt="5"/>
      <dgm:spPr/>
    </dgm:pt>
    <dgm:pt modelId="{4E5E8CCA-CF2C-1A41-B558-9C55F67070B2}" type="pres">
      <dgm:prSet presAssocID="{66F86949-28AB-024F-A399-29106CF8BE23}" presName="parentText" presStyleLbl="node1" presStyleIdx="3" presStyleCnt="5">
        <dgm:presLayoutVars>
          <dgm:chMax val="0"/>
          <dgm:bulletEnabled val="1"/>
        </dgm:presLayoutVars>
      </dgm:prSet>
      <dgm:spPr/>
    </dgm:pt>
    <dgm:pt modelId="{F564050F-EDCA-E647-A94D-36FEAEEFCA35}" type="pres">
      <dgm:prSet presAssocID="{66F86949-28AB-024F-A399-29106CF8BE23}" presName="negativeSpace" presStyleCnt="0"/>
      <dgm:spPr/>
    </dgm:pt>
    <dgm:pt modelId="{7AD77D4C-963E-A24D-ADFD-CEE6E628E90B}" type="pres">
      <dgm:prSet presAssocID="{66F86949-28AB-024F-A399-29106CF8BE23}" presName="childText" presStyleLbl="conFgAcc1" presStyleIdx="3" presStyleCnt="5">
        <dgm:presLayoutVars>
          <dgm:bulletEnabled val="1"/>
        </dgm:presLayoutVars>
      </dgm:prSet>
      <dgm:spPr/>
    </dgm:pt>
    <dgm:pt modelId="{8A7E796B-1607-6E4A-A074-A2B536DCCBA9}" type="pres">
      <dgm:prSet presAssocID="{209C2C99-B32E-2543-99FE-7BBD7B61C560}" presName="spaceBetweenRectangles" presStyleCnt="0"/>
      <dgm:spPr/>
    </dgm:pt>
    <dgm:pt modelId="{537BC212-CBD8-1446-A040-A33DBA52D0C2}" type="pres">
      <dgm:prSet presAssocID="{B61F554A-80A8-9D4F-93F8-FE922B976885}" presName="parentLin" presStyleCnt="0"/>
      <dgm:spPr/>
    </dgm:pt>
    <dgm:pt modelId="{1268F667-3381-2642-8F4A-E892D904F41A}" type="pres">
      <dgm:prSet presAssocID="{B61F554A-80A8-9D4F-93F8-FE922B976885}" presName="parentLeftMargin" presStyleLbl="node1" presStyleIdx="3" presStyleCnt="5"/>
      <dgm:spPr/>
    </dgm:pt>
    <dgm:pt modelId="{714DE2AE-65B5-E744-90F3-73B135AE9AFF}" type="pres">
      <dgm:prSet presAssocID="{B61F554A-80A8-9D4F-93F8-FE922B976885}" presName="parentText" presStyleLbl="node1" presStyleIdx="4" presStyleCnt="5">
        <dgm:presLayoutVars>
          <dgm:chMax val="0"/>
          <dgm:bulletEnabled val="1"/>
        </dgm:presLayoutVars>
      </dgm:prSet>
      <dgm:spPr/>
    </dgm:pt>
    <dgm:pt modelId="{9B057A2A-1F83-CC49-A267-EF3B747D0E3F}" type="pres">
      <dgm:prSet presAssocID="{B61F554A-80A8-9D4F-93F8-FE922B976885}" presName="negativeSpace" presStyleCnt="0"/>
      <dgm:spPr/>
    </dgm:pt>
    <dgm:pt modelId="{3C884A62-8064-1144-BB40-2BE786938F7F}" type="pres">
      <dgm:prSet presAssocID="{B61F554A-80A8-9D4F-93F8-FE922B976885}" presName="childText" presStyleLbl="conFgAcc1" presStyleIdx="4" presStyleCnt="5">
        <dgm:presLayoutVars>
          <dgm:bulletEnabled val="1"/>
        </dgm:presLayoutVars>
      </dgm:prSet>
      <dgm:spPr/>
    </dgm:pt>
  </dgm:ptLst>
  <dgm:cxnLst>
    <dgm:cxn modelId="{AC701C04-6E4C-5B43-B1C9-3D9267E31478}" srcId="{88D56F92-636F-B24C-A17E-A4ACE9863A7E}" destId="{657AFFAB-A42B-4B44-B9D1-D003AE40A05D}" srcOrd="0" destOrd="0" parTransId="{F4F31B2D-087D-054B-93D6-BB5A4ED16D15}" sibTransId="{EA2FBE75-4631-934F-BCE2-4C375F8E4B61}"/>
    <dgm:cxn modelId="{164D7505-F240-DC48-97C8-2C7DD351F123}" srcId="{CDDE1BB1-61F8-0941-976A-A747BBC545CD}" destId="{944855CF-AC9B-0F49-8AC1-F17D1DBDDEAA}" srcOrd="0" destOrd="0" parTransId="{2EC38F36-2443-5843-BA89-E7F48EC7FCF6}" sibTransId="{ACD06792-799F-FF4E-8E72-4E2954EF9ADE}"/>
    <dgm:cxn modelId="{35568310-CC1E-E046-9950-F23420D9D79F}" type="presOf" srcId="{CDDE1BB1-61F8-0941-976A-A747BBC545CD}" destId="{95C8AF37-83F1-EF4C-B5FF-D296D9F08785}" srcOrd="0" destOrd="0" presId="urn:microsoft.com/office/officeart/2005/8/layout/list1"/>
    <dgm:cxn modelId="{35F9C31A-1479-CE4D-84A6-650E23EA6206}" srcId="{ACAB0DAB-3BF9-FA48-9E16-F49CA098B478}" destId="{66F86949-28AB-024F-A399-29106CF8BE23}" srcOrd="3" destOrd="0" parTransId="{19F4D9F0-DB7F-1C4C-8500-7E9316C8FCE8}" sibTransId="{209C2C99-B32E-2543-99FE-7BBD7B61C560}"/>
    <dgm:cxn modelId="{5818E01D-1C0E-8F4F-B0F8-F38B0D6D2CF0}" srcId="{ACAB0DAB-3BF9-FA48-9E16-F49CA098B478}" destId="{88D56F92-636F-B24C-A17E-A4ACE9863A7E}" srcOrd="0" destOrd="0" parTransId="{7C2E768F-4DC2-1340-82C4-AFEE708A523F}" sibTransId="{584A5201-829D-EB44-B28C-7584DFA224CC}"/>
    <dgm:cxn modelId="{C86DAD28-8487-F04A-ABD5-062130075931}" srcId="{ACAB0DAB-3BF9-FA48-9E16-F49CA098B478}" destId="{CDDE1BB1-61F8-0941-976A-A747BBC545CD}" srcOrd="1" destOrd="0" parTransId="{FACF492B-35D4-8246-BED3-F376F087C943}" sibTransId="{3A8E7F1D-C66C-E141-A90E-769AA68B1FC7}"/>
    <dgm:cxn modelId="{C5103D41-A365-4145-90B0-FCA39EB3CD71}" type="presOf" srcId="{A4CC9102-B320-E648-8E8C-56125A14AE51}" destId="{3C884A62-8064-1144-BB40-2BE786938F7F}" srcOrd="0" destOrd="0" presId="urn:microsoft.com/office/officeart/2005/8/layout/list1"/>
    <dgm:cxn modelId="{E0D21B55-6BE0-FB4F-A7F7-4FEA19C6193B}" type="presOf" srcId="{B8C70B5A-3826-354E-B864-39336E03C176}" destId="{F010B747-83E5-4D45-8487-EA66ED44B502}" srcOrd="1" destOrd="0" presId="urn:microsoft.com/office/officeart/2005/8/layout/list1"/>
    <dgm:cxn modelId="{F13B166A-E2FD-4C4C-8B23-D1973B84D510}" srcId="{B8C70B5A-3826-354E-B864-39336E03C176}" destId="{A897EDD6-4551-3447-A516-FCFFF746E06C}" srcOrd="0" destOrd="0" parTransId="{56D9A980-02BB-1A4D-8949-AB7CC14EDC24}" sibTransId="{60D8D866-84E8-874C-8F4A-170AEECB4104}"/>
    <dgm:cxn modelId="{C2EBA16A-977F-B543-A8CB-107EA8EC3C0F}" type="presOf" srcId="{B61F554A-80A8-9D4F-93F8-FE922B976885}" destId="{1268F667-3381-2642-8F4A-E892D904F41A}" srcOrd="0" destOrd="0" presId="urn:microsoft.com/office/officeart/2005/8/layout/list1"/>
    <dgm:cxn modelId="{8FE44C89-1D85-0741-BEDB-FA0703285CE6}" type="presOf" srcId="{66F86949-28AB-024F-A399-29106CF8BE23}" destId="{4E5E8CCA-CF2C-1A41-B558-9C55F67070B2}" srcOrd="1" destOrd="0" presId="urn:microsoft.com/office/officeart/2005/8/layout/list1"/>
    <dgm:cxn modelId="{02E8B998-ABDA-CA4D-B4CB-3AB4C33B23BC}" srcId="{ACAB0DAB-3BF9-FA48-9E16-F49CA098B478}" destId="{B61F554A-80A8-9D4F-93F8-FE922B976885}" srcOrd="4" destOrd="0" parTransId="{3B31C37B-D2A5-0A4A-930A-26DAB79F9B91}" sibTransId="{37D90D5E-F4F7-9845-BEAF-744879949B68}"/>
    <dgm:cxn modelId="{6645D198-CCBF-294E-B702-D866AB056BCD}" srcId="{B61F554A-80A8-9D4F-93F8-FE922B976885}" destId="{A4CC9102-B320-E648-8E8C-56125A14AE51}" srcOrd="0" destOrd="0" parTransId="{A4E45C34-47B7-FD4A-9A4A-586B43BEB8F9}" sibTransId="{DA88F514-56B4-EB4A-A0AF-F2CD978FBC5B}"/>
    <dgm:cxn modelId="{07BD359C-6AE1-4742-BC10-CB9D31A31EF2}" type="presOf" srcId="{A897EDD6-4551-3447-A516-FCFFF746E06C}" destId="{B63464B7-7226-DA47-803D-3311D3CC3197}" srcOrd="0" destOrd="0" presId="urn:microsoft.com/office/officeart/2005/8/layout/list1"/>
    <dgm:cxn modelId="{A09AC59E-35B2-E940-9ED9-6BF599D302BE}" type="presOf" srcId="{B61F554A-80A8-9D4F-93F8-FE922B976885}" destId="{714DE2AE-65B5-E744-90F3-73B135AE9AFF}" srcOrd="1" destOrd="0" presId="urn:microsoft.com/office/officeart/2005/8/layout/list1"/>
    <dgm:cxn modelId="{9FFDBDBA-97CD-4946-A2FF-C17D43BD934C}" type="presOf" srcId="{ACAB0DAB-3BF9-FA48-9E16-F49CA098B478}" destId="{7CCF1BEB-B076-9649-A58E-04A7ED7955B9}" srcOrd="0" destOrd="0" presId="urn:microsoft.com/office/officeart/2005/8/layout/list1"/>
    <dgm:cxn modelId="{E35A78C0-0739-7147-BD1B-E7819C629AE4}" type="presOf" srcId="{C19F8E58-49E5-DE43-B4AC-859165DA6217}" destId="{7AD77D4C-963E-A24D-ADFD-CEE6E628E90B}" srcOrd="0" destOrd="0" presId="urn:microsoft.com/office/officeart/2005/8/layout/list1"/>
    <dgm:cxn modelId="{388584C6-FD0A-7941-8EAC-35ED2F2EB640}" type="presOf" srcId="{88D56F92-636F-B24C-A17E-A4ACE9863A7E}" destId="{E15A5F98-4EB4-8B44-8257-C7EDFA567607}" srcOrd="0" destOrd="0" presId="urn:microsoft.com/office/officeart/2005/8/layout/list1"/>
    <dgm:cxn modelId="{5676B1C6-8D86-BB43-B2F0-2916FFA61D1E}" type="presOf" srcId="{657AFFAB-A42B-4B44-B9D1-D003AE40A05D}" destId="{F5F68499-975A-AA4A-9649-949088B301D4}" srcOrd="0" destOrd="0" presId="urn:microsoft.com/office/officeart/2005/8/layout/list1"/>
    <dgm:cxn modelId="{890379D9-4CE2-C245-9390-008BDC562F22}" type="presOf" srcId="{944855CF-AC9B-0F49-8AC1-F17D1DBDDEAA}" destId="{819F5F0B-0D8A-F040-B786-F67BC94C4357}" srcOrd="0" destOrd="0" presId="urn:microsoft.com/office/officeart/2005/8/layout/list1"/>
    <dgm:cxn modelId="{90C7D8DA-3E00-B147-BF98-4FE320FAC7D8}" type="presOf" srcId="{CDDE1BB1-61F8-0941-976A-A747BBC545CD}" destId="{E844F2B8-1350-D54B-83C9-E5C83553960A}" srcOrd="1" destOrd="0" presId="urn:microsoft.com/office/officeart/2005/8/layout/list1"/>
    <dgm:cxn modelId="{C1DC59DF-5F0C-A24B-B639-0A863F9D1BD0}" type="presOf" srcId="{88D56F92-636F-B24C-A17E-A4ACE9863A7E}" destId="{EA537A92-953F-C240-92A2-B92B80B09E63}" srcOrd="1" destOrd="0" presId="urn:microsoft.com/office/officeart/2005/8/layout/list1"/>
    <dgm:cxn modelId="{C4D4BEDF-A0EE-CA46-BB4A-87305D429E74}" type="presOf" srcId="{B8C70B5A-3826-354E-B864-39336E03C176}" destId="{337E8233-F4FB-9D4F-8883-773B48E5856B}" srcOrd="0" destOrd="0" presId="urn:microsoft.com/office/officeart/2005/8/layout/list1"/>
    <dgm:cxn modelId="{5D93B9EC-03BB-B047-9985-0ABA8C9CA8C8}" srcId="{66F86949-28AB-024F-A399-29106CF8BE23}" destId="{C19F8E58-49E5-DE43-B4AC-859165DA6217}" srcOrd="0" destOrd="0" parTransId="{D8AA6C5C-2F78-4A49-AE87-96C27E6915A8}" sibTransId="{C0D94C3C-1674-E946-BEA6-4F3963B9A88D}"/>
    <dgm:cxn modelId="{73141DF3-5CFF-2841-97F2-3B1AE98C6ED8}" srcId="{ACAB0DAB-3BF9-FA48-9E16-F49CA098B478}" destId="{B8C70B5A-3826-354E-B864-39336E03C176}" srcOrd="2" destOrd="0" parTransId="{3C397DC6-1C32-9C41-916A-3C771FE055DF}" sibTransId="{FE121216-5806-B043-8608-5B19BADC9EB5}"/>
    <dgm:cxn modelId="{E20A22F7-5F6F-DD43-84E2-EAEAE4F93B7C}" type="presOf" srcId="{66F86949-28AB-024F-A399-29106CF8BE23}" destId="{3653A7D8-C58C-D449-BF45-5F1EB09BC381}" srcOrd="0" destOrd="0" presId="urn:microsoft.com/office/officeart/2005/8/layout/list1"/>
    <dgm:cxn modelId="{58BC095D-A379-A94A-80A6-DFC1AF49ADC5}" type="presParOf" srcId="{7CCF1BEB-B076-9649-A58E-04A7ED7955B9}" destId="{2A855B17-60E2-D34E-99C2-F6820ED8C244}" srcOrd="0" destOrd="0" presId="urn:microsoft.com/office/officeart/2005/8/layout/list1"/>
    <dgm:cxn modelId="{4CBBEA17-4929-EB44-8FD3-263A73875536}" type="presParOf" srcId="{2A855B17-60E2-D34E-99C2-F6820ED8C244}" destId="{E15A5F98-4EB4-8B44-8257-C7EDFA567607}" srcOrd="0" destOrd="0" presId="urn:microsoft.com/office/officeart/2005/8/layout/list1"/>
    <dgm:cxn modelId="{76F353E4-2BF0-DB46-A743-AA6BBE3BB060}" type="presParOf" srcId="{2A855B17-60E2-D34E-99C2-F6820ED8C244}" destId="{EA537A92-953F-C240-92A2-B92B80B09E63}" srcOrd="1" destOrd="0" presId="urn:microsoft.com/office/officeart/2005/8/layout/list1"/>
    <dgm:cxn modelId="{1F2A5CDA-FCE8-7F45-A882-BF08D075D861}" type="presParOf" srcId="{7CCF1BEB-B076-9649-A58E-04A7ED7955B9}" destId="{B4B7626F-5E06-EA44-8E1E-53B1A65A688E}" srcOrd="1" destOrd="0" presId="urn:microsoft.com/office/officeart/2005/8/layout/list1"/>
    <dgm:cxn modelId="{F94EDE92-CFE1-3C4F-87BB-BEF38BF88497}" type="presParOf" srcId="{7CCF1BEB-B076-9649-A58E-04A7ED7955B9}" destId="{F5F68499-975A-AA4A-9649-949088B301D4}" srcOrd="2" destOrd="0" presId="urn:microsoft.com/office/officeart/2005/8/layout/list1"/>
    <dgm:cxn modelId="{6A8383EC-E0DA-8B4F-9FF4-0A2A40D5B17B}" type="presParOf" srcId="{7CCF1BEB-B076-9649-A58E-04A7ED7955B9}" destId="{91D3A041-4B5C-544E-B96A-04101AA0C2C6}" srcOrd="3" destOrd="0" presId="urn:microsoft.com/office/officeart/2005/8/layout/list1"/>
    <dgm:cxn modelId="{CC6D7C79-F22B-6442-A9F9-D80ABD4BC212}" type="presParOf" srcId="{7CCF1BEB-B076-9649-A58E-04A7ED7955B9}" destId="{084EF63A-8FE8-8A49-9AA2-3156141F7BB2}" srcOrd="4" destOrd="0" presId="urn:microsoft.com/office/officeart/2005/8/layout/list1"/>
    <dgm:cxn modelId="{78B85E32-DD4C-884A-B9BB-C662C11CCD9A}" type="presParOf" srcId="{084EF63A-8FE8-8A49-9AA2-3156141F7BB2}" destId="{95C8AF37-83F1-EF4C-B5FF-D296D9F08785}" srcOrd="0" destOrd="0" presId="urn:microsoft.com/office/officeart/2005/8/layout/list1"/>
    <dgm:cxn modelId="{BBDBD6E1-6EBE-B84E-ABD8-CDD579E984EA}" type="presParOf" srcId="{084EF63A-8FE8-8A49-9AA2-3156141F7BB2}" destId="{E844F2B8-1350-D54B-83C9-E5C83553960A}" srcOrd="1" destOrd="0" presId="urn:microsoft.com/office/officeart/2005/8/layout/list1"/>
    <dgm:cxn modelId="{17214471-7D63-2948-94BF-DF859900DC07}" type="presParOf" srcId="{7CCF1BEB-B076-9649-A58E-04A7ED7955B9}" destId="{6870A23F-F2EE-9C41-AE66-858340F04F70}" srcOrd="5" destOrd="0" presId="urn:microsoft.com/office/officeart/2005/8/layout/list1"/>
    <dgm:cxn modelId="{01DD1982-30B9-964F-8091-D3266B47F50E}" type="presParOf" srcId="{7CCF1BEB-B076-9649-A58E-04A7ED7955B9}" destId="{819F5F0B-0D8A-F040-B786-F67BC94C4357}" srcOrd="6" destOrd="0" presId="urn:microsoft.com/office/officeart/2005/8/layout/list1"/>
    <dgm:cxn modelId="{A9311E0A-E2D1-2347-B4F4-107F655918ED}" type="presParOf" srcId="{7CCF1BEB-B076-9649-A58E-04A7ED7955B9}" destId="{CCB39369-5339-AE4F-9F2F-69F4D94B6E17}" srcOrd="7" destOrd="0" presId="urn:microsoft.com/office/officeart/2005/8/layout/list1"/>
    <dgm:cxn modelId="{0DCB86B9-EA47-D24C-927E-5C578D3D0879}" type="presParOf" srcId="{7CCF1BEB-B076-9649-A58E-04A7ED7955B9}" destId="{5AA95867-60D1-704D-A072-904A0C578BF7}" srcOrd="8" destOrd="0" presId="urn:microsoft.com/office/officeart/2005/8/layout/list1"/>
    <dgm:cxn modelId="{A2AE767E-CFE3-3044-9A2B-BB9C276EC0C7}" type="presParOf" srcId="{5AA95867-60D1-704D-A072-904A0C578BF7}" destId="{337E8233-F4FB-9D4F-8883-773B48E5856B}" srcOrd="0" destOrd="0" presId="urn:microsoft.com/office/officeart/2005/8/layout/list1"/>
    <dgm:cxn modelId="{421C6426-4CDB-C249-AB4D-A0A7800E498F}" type="presParOf" srcId="{5AA95867-60D1-704D-A072-904A0C578BF7}" destId="{F010B747-83E5-4D45-8487-EA66ED44B502}" srcOrd="1" destOrd="0" presId="urn:microsoft.com/office/officeart/2005/8/layout/list1"/>
    <dgm:cxn modelId="{89DC71BD-2256-3F41-A8CA-98F9D9821EFF}" type="presParOf" srcId="{7CCF1BEB-B076-9649-A58E-04A7ED7955B9}" destId="{B74ECEA9-E460-BF4D-9ACB-293D693A3937}" srcOrd="9" destOrd="0" presId="urn:microsoft.com/office/officeart/2005/8/layout/list1"/>
    <dgm:cxn modelId="{B14EC98E-CCB8-534A-89AC-2553A7E2FA76}" type="presParOf" srcId="{7CCF1BEB-B076-9649-A58E-04A7ED7955B9}" destId="{B63464B7-7226-DA47-803D-3311D3CC3197}" srcOrd="10" destOrd="0" presId="urn:microsoft.com/office/officeart/2005/8/layout/list1"/>
    <dgm:cxn modelId="{5961AB26-B276-3549-A98F-E9F2795AB5AE}" type="presParOf" srcId="{7CCF1BEB-B076-9649-A58E-04A7ED7955B9}" destId="{D121E190-4AFF-4249-86C2-1789452F2495}" srcOrd="11" destOrd="0" presId="urn:microsoft.com/office/officeart/2005/8/layout/list1"/>
    <dgm:cxn modelId="{88F8B0EA-66D6-214A-9D9A-3CC8CF0983DC}" type="presParOf" srcId="{7CCF1BEB-B076-9649-A58E-04A7ED7955B9}" destId="{AB4E0F81-BC31-5E43-A9B5-0B9A64D4E408}" srcOrd="12" destOrd="0" presId="urn:microsoft.com/office/officeart/2005/8/layout/list1"/>
    <dgm:cxn modelId="{B11F5A78-3ECD-8049-A46C-F780F0FBAF5C}" type="presParOf" srcId="{AB4E0F81-BC31-5E43-A9B5-0B9A64D4E408}" destId="{3653A7D8-C58C-D449-BF45-5F1EB09BC381}" srcOrd="0" destOrd="0" presId="urn:microsoft.com/office/officeart/2005/8/layout/list1"/>
    <dgm:cxn modelId="{E19466C5-2AF5-5E43-81B9-3E310E2AD2DE}" type="presParOf" srcId="{AB4E0F81-BC31-5E43-A9B5-0B9A64D4E408}" destId="{4E5E8CCA-CF2C-1A41-B558-9C55F67070B2}" srcOrd="1" destOrd="0" presId="urn:microsoft.com/office/officeart/2005/8/layout/list1"/>
    <dgm:cxn modelId="{75CB6520-1F9B-F049-804F-9DFCC8B03062}" type="presParOf" srcId="{7CCF1BEB-B076-9649-A58E-04A7ED7955B9}" destId="{F564050F-EDCA-E647-A94D-36FEAEEFCA35}" srcOrd="13" destOrd="0" presId="urn:microsoft.com/office/officeart/2005/8/layout/list1"/>
    <dgm:cxn modelId="{FB454FFA-AB36-C247-B856-A63FDCEBC549}" type="presParOf" srcId="{7CCF1BEB-B076-9649-A58E-04A7ED7955B9}" destId="{7AD77D4C-963E-A24D-ADFD-CEE6E628E90B}" srcOrd="14" destOrd="0" presId="urn:microsoft.com/office/officeart/2005/8/layout/list1"/>
    <dgm:cxn modelId="{9AAE9F74-EF99-1A4B-92F2-44B40A7DEBC8}" type="presParOf" srcId="{7CCF1BEB-B076-9649-A58E-04A7ED7955B9}" destId="{8A7E796B-1607-6E4A-A074-A2B536DCCBA9}" srcOrd="15" destOrd="0" presId="urn:microsoft.com/office/officeart/2005/8/layout/list1"/>
    <dgm:cxn modelId="{FC84919B-7E60-9742-9193-A4BE1144AB97}" type="presParOf" srcId="{7CCF1BEB-B076-9649-A58E-04A7ED7955B9}" destId="{537BC212-CBD8-1446-A040-A33DBA52D0C2}" srcOrd="16" destOrd="0" presId="urn:microsoft.com/office/officeart/2005/8/layout/list1"/>
    <dgm:cxn modelId="{80229686-595B-A149-9D50-4E4DEB7F8129}" type="presParOf" srcId="{537BC212-CBD8-1446-A040-A33DBA52D0C2}" destId="{1268F667-3381-2642-8F4A-E892D904F41A}" srcOrd="0" destOrd="0" presId="urn:microsoft.com/office/officeart/2005/8/layout/list1"/>
    <dgm:cxn modelId="{ACE6D3F9-5B41-664E-9283-F8BE8EF59C3D}" type="presParOf" srcId="{537BC212-CBD8-1446-A040-A33DBA52D0C2}" destId="{714DE2AE-65B5-E744-90F3-73B135AE9AFF}" srcOrd="1" destOrd="0" presId="urn:microsoft.com/office/officeart/2005/8/layout/list1"/>
    <dgm:cxn modelId="{288974D3-12E3-FF49-AF8E-61A5800ECDBA}" type="presParOf" srcId="{7CCF1BEB-B076-9649-A58E-04A7ED7955B9}" destId="{9B057A2A-1F83-CC49-A267-EF3B747D0E3F}" srcOrd="17" destOrd="0" presId="urn:microsoft.com/office/officeart/2005/8/layout/list1"/>
    <dgm:cxn modelId="{BEF7116E-27FF-BE48-865C-3636B117C76D}" type="presParOf" srcId="{7CCF1BEB-B076-9649-A58E-04A7ED7955B9}" destId="{3C884A62-8064-1144-BB40-2BE786938F7F}"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1B745-28F9-F148-996F-E49A9AC013C9}">
      <dsp:nvSpPr>
        <dsp:cNvPr id="0" name=""/>
        <dsp:cNvSpPr/>
      </dsp:nvSpPr>
      <dsp:spPr>
        <a:xfrm>
          <a:off x="0" y="1102589"/>
          <a:ext cx="8229600" cy="147011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5E77F8-89D1-7642-9AEC-0A3811F95FD3}">
      <dsp:nvSpPr>
        <dsp:cNvPr id="0" name=""/>
        <dsp:cNvSpPr/>
      </dsp:nvSpPr>
      <dsp:spPr>
        <a:xfrm>
          <a:off x="3254" y="0"/>
          <a:ext cx="1423101" cy="147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s-CL" sz="1400" kern="1200" dirty="0"/>
            <a:t>¿Qué es la interacción fármaco nutriente?</a:t>
          </a:r>
        </a:p>
      </dsp:txBody>
      <dsp:txXfrm>
        <a:off x="3254" y="0"/>
        <a:ext cx="1423101" cy="1470119"/>
      </dsp:txXfrm>
    </dsp:sp>
    <dsp:sp modelId="{2A25238D-7E60-EA44-8B62-00053ADFFE6B}">
      <dsp:nvSpPr>
        <dsp:cNvPr id="0" name=""/>
        <dsp:cNvSpPr/>
      </dsp:nvSpPr>
      <dsp:spPr>
        <a:xfrm>
          <a:off x="531040" y="1653884"/>
          <a:ext cx="367529" cy="3675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34DB61-B20A-DF4D-B1A9-E6FA8EE00700}">
      <dsp:nvSpPr>
        <dsp:cNvPr id="0" name=""/>
        <dsp:cNvSpPr/>
      </dsp:nvSpPr>
      <dsp:spPr>
        <a:xfrm>
          <a:off x="1497511" y="2205179"/>
          <a:ext cx="1423101" cy="147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CL" sz="1400" kern="1200" dirty="0"/>
            <a:t>Importancia de la interacción fármaco nutriente en el niño</a:t>
          </a:r>
        </a:p>
      </dsp:txBody>
      <dsp:txXfrm>
        <a:off x="1497511" y="2205179"/>
        <a:ext cx="1423101" cy="1470119"/>
      </dsp:txXfrm>
    </dsp:sp>
    <dsp:sp modelId="{C45ED6E5-C2DA-0E40-AB4E-6F1221BD1D3F}">
      <dsp:nvSpPr>
        <dsp:cNvPr id="0" name=""/>
        <dsp:cNvSpPr/>
      </dsp:nvSpPr>
      <dsp:spPr>
        <a:xfrm>
          <a:off x="2025297" y="1653884"/>
          <a:ext cx="367529" cy="3675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B7DC3E-1B2F-8F47-818A-115EEEB1A9AA}">
      <dsp:nvSpPr>
        <dsp:cNvPr id="0" name=""/>
        <dsp:cNvSpPr/>
      </dsp:nvSpPr>
      <dsp:spPr>
        <a:xfrm>
          <a:off x="2991769" y="0"/>
          <a:ext cx="1423101" cy="147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s-CL" sz="1400" kern="1200" dirty="0"/>
            <a:t>¿Cómo se produce la interacción fámaco nutriente? </a:t>
          </a:r>
        </a:p>
      </dsp:txBody>
      <dsp:txXfrm>
        <a:off x="2991769" y="0"/>
        <a:ext cx="1423101" cy="1470119"/>
      </dsp:txXfrm>
    </dsp:sp>
    <dsp:sp modelId="{F6CEB0A0-8B62-374F-9F84-E9190E58C487}">
      <dsp:nvSpPr>
        <dsp:cNvPr id="0" name=""/>
        <dsp:cNvSpPr/>
      </dsp:nvSpPr>
      <dsp:spPr>
        <a:xfrm>
          <a:off x="3519555" y="1653884"/>
          <a:ext cx="367529" cy="3675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BF4729-559C-FC42-9A87-4E943FB58D35}">
      <dsp:nvSpPr>
        <dsp:cNvPr id="0" name=""/>
        <dsp:cNvSpPr/>
      </dsp:nvSpPr>
      <dsp:spPr>
        <a:xfrm>
          <a:off x="4486026" y="2205179"/>
          <a:ext cx="1423101" cy="147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CL" sz="1400" kern="1200" dirty="0"/>
            <a:t>Posibles interacciones F-N producidas en el niño</a:t>
          </a:r>
        </a:p>
      </dsp:txBody>
      <dsp:txXfrm>
        <a:off x="4486026" y="2205179"/>
        <a:ext cx="1423101" cy="1470119"/>
      </dsp:txXfrm>
    </dsp:sp>
    <dsp:sp modelId="{F730E665-D738-2042-8566-37D4B6C350DC}">
      <dsp:nvSpPr>
        <dsp:cNvPr id="0" name=""/>
        <dsp:cNvSpPr/>
      </dsp:nvSpPr>
      <dsp:spPr>
        <a:xfrm>
          <a:off x="5013812" y="1653884"/>
          <a:ext cx="367529" cy="3675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EA5F51-75C3-8940-8FA4-4CB0B1C2D1A4}">
      <dsp:nvSpPr>
        <dsp:cNvPr id="0" name=""/>
        <dsp:cNvSpPr/>
      </dsp:nvSpPr>
      <dsp:spPr>
        <a:xfrm>
          <a:off x="5980283" y="0"/>
          <a:ext cx="1423101" cy="147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s-CL" sz="1400" kern="1200" dirty="0"/>
            <a:t>Métodos de administración de fármacos e interacción </a:t>
          </a:r>
        </a:p>
      </dsp:txBody>
      <dsp:txXfrm>
        <a:off x="5980283" y="0"/>
        <a:ext cx="1423101" cy="1470119"/>
      </dsp:txXfrm>
    </dsp:sp>
    <dsp:sp modelId="{4BC978CD-6190-9840-B7FD-CB35525A74A5}">
      <dsp:nvSpPr>
        <dsp:cNvPr id="0" name=""/>
        <dsp:cNvSpPr/>
      </dsp:nvSpPr>
      <dsp:spPr>
        <a:xfrm>
          <a:off x="6508069" y="1653884"/>
          <a:ext cx="367529" cy="3675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DF89D-3A1F-9742-96C8-278B3740C1B8}">
      <dsp:nvSpPr>
        <dsp:cNvPr id="0" name=""/>
        <dsp:cNvSpPr/>
      </dsp:nvSpPr>
      <dsp:spPr>
        <a:xfrm>
          <a:off x="1234439" y="1275429"/>
          <a:ext cx="822959" cy="822959"/>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6968970-F90C-4D48-B128-242FCE1C4EE2}">
      <dsp:nvSpPr>
        <dsp:cNvPr id="0" name=""/>
        <dsp:cNvSpPr/>
      </dsp:nvSpPr>
      <dsp:spPr>
        <a:xfrm>
          <a:off x="1168602" y="605305"/>
          <a:ext cx="954633" cy="55255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t>Vitamina D</a:t>
          </a:r>
          <a:endParaRPr lang="es-CL" sz="1600" kern="1200" dirty="0"/>
        </a:p>
      </dsp:txBody>
      <dsp:txXfrm>
        <a:off x="1168602" y="605305"/>
        <a:ext cx="954633" cy="552558"/>
      </dsp:txXfrm>
    </dsp:sp>
    <dsp:sp modelId="{3B4ECB5A-2BD3-AB4B-8056-2B2FBCDB6F73}">
      <dsp:nvSpPr>
        <dsp:cNvPr id="0" name=""/>
        <dsp:cNvSpPr/>
      </dsp:nvSpPr>
      <dsp:spPr>
        <a:xfrm>
          <a:off x="1547493" y="1502801"/>
          <a:ext cx="822959" cy="822959"/>
        </a:xfrm>
        <a:prstGeom prst="ellipse">
          <a:avLst/>
        </a:prstGeom>
        <a:solidFill>
          <a:schemeClr val="accent4">
            <a:alpha val="50000"/>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D9A4215-A932-0247-B425-1A90C00FB341}">
      <dsp:nvSpPr>
        <dsp:cNvPr id="0" name=""/>
        <dsp:cNvSpPr/>
      </dsp:nvSpPr>
      <dsp:spPr>
        <a:xfrm>
          <a:off x="2435960" y="1334212"/>
          <a:ext cx="855878" cy="5995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a:t>Vitamina B12</a:t>
          </a:r>
          <a:endParaRPr lang="es-CL" sz="1600" kern="1200"/>
        </a:p>
      </dsp:txBody>
      <dsp:txXfrm>
        <a:off x="2435960" y="1334212"/>
        <a:ext cx="855878" cy="599584"/>
      </dsp:txXfrm>
    </dsp:sp>
    <dsp:sp modelId="{396678A6-224A-D446-A51F-DC3D6ABE76EE}">
      <dsp:nvSpPr>
        <dsp:cNvPr id="0" name=""/>
        <dsp:cNvSpPr/>
      </dsp:nvSpPr>
      <dsp:spPr>
        <a:xfrm>
          <a:off x="1427999" y="1871017"/>
          <a:ext cx="822959" cy="822959"/>
        </a:xfrm>
        <a:prstGeom prst="ellipse">
          <a:avLst/>
        </a:prstGeom>
        <a:solidFill>
          <a:schemeClr val="accent4">
            <a:alpha val="50000"/>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B5243C-F92E-0B45-95D1-A8EBED8D960B}">
      <dsp:nvSpPr>
        <dsp:cNvPr id="0" name=""/>
        <dsp:cNvSpPr/>
      </dsp:nvSpPr>
      <dsp:spPr>
        <a:xfrm>
          <a:off x="2304287" y="2357033"/>
          <a:ext cx="855878" cy="5995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a:t>Ácido fólico</a:t>
          </a:r>
          <a:endParaRPr lang="es-CL" sz="1600" kern="1200"/>
        </a:p>
      </dsp:txBody>
      <dsp:txXfrm>
        <a:off x="2304287" y="2357033"/>
        <a:ext cx="855878" cy="599584"/>
      </dsp:txXfrm>
    </dsp:sp>
    <dsp:sp modelId="{2626177C-D928-7245-96E9-09FEF371D158}">
      <dsp:nvSpPr>
        <dsp:cNvPr id="0" name=""/>
        <dsp:cNvSpPr/>
      </dsp:nvSpPr>
      <dsp:spPr>
        <a:xfrm>
          <a:off x="1040879" y="1871017"/>
          <a:ext cx="822959" cy="822959"/>
        </a:xfrm>
        <a:prstGeom prst="ellipse">
          <a:avLst/>
        </a:prstGeom>
        <a:solidFill>
          <a:schemeClr val="accent4">
            <a:alpha val="50000"/>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1C5F21A-DFEA-0741-80CC-3F7B6F1D6280}">
      <dsp:nvSpPr>
        <dsp:cNvPr id="0" name=""/>
        <dsp:cNvSpPr/>
      </dsp:nvSpPr>
      <dsp:spPr>
        <a:xfrm>
          <a:off x="131673" y="2357033"/>
          <a:ext cx="855878" cy="5995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a:t>L- carnitina </a:t>
          </a:r>
          <a:endParaRPr lang="es-CL" sz="1600" kern="1200"/>
        </a:p>
      </dsp:txBody>
      <dsp:txXfrm>
        <a:off x="131673" y="2357033"/>
        <a:ext cx="855878" cy="599584"/>
      </dsp:txXfrm>
    </dsp:sp>
    <dsp:sp modelId="{9DFB59E5-2579-C849-B8CD-F40C3D2E7F67}">
      <dsp:nvSpPr>
        <dsp:cNvPr id="0" name=""/>
        <dsp:cNvSpPr/>
      </dsp:nvSpPr>
      <dsp:spPr>
        <a:xfrm>
          <a:off x="921385" y="1502801"/>
          <a:ext cx="822959" cy="822959"/>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D36A1BE-9D1F-6142-8793-C05F4DE653CF}">
      <dsp:nvSpPr>
        <dsp:cNvPr id="0" name=""/>
        <dsp:cNvSpPr/>
      </dsp:nvSpPr>
      <dsp:spPr>
        <a:xfrm>
          <a:off x="0" y="1334212"/>
          <a:ext cx="855878" cy="5995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a:t>Vitamina K</a:t>
          </a:r>
          <a:endParaRPr lang="es-CL" sz="1600" kern="1200"/>
        </a:p>
      </dsp:txBody>
      <dsp:txXfrm>
        <a:off x="0" y="1334212"/>
        <a:ext cx="855878" cy="5995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31EC2-BF7D-A14E-84E8-628CE0FCFB6A}">
      <dsp:nvSpPr>
        <dsp:cNvPr id="0" name=""/>
        <dsp:cNvSpPr/>
      </dsp:nvSpPr>
      <dsp:spPr>
        <a:xfrm rot="10800000">
          <a:off x="1468207" y="1160"/>
          <a:ext cx="4815568" cy="1021052"/>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256" tIns="60960" rIns="113792" bIns="60960" numCol="1" spcCol="1270" anchor="ctr" anchorCtr="0">
          <a:noAutofit/>
        </a:bodyPr>
        <a:lstStyle/>
        <a:p>
          <a:pPr marL="0" lvl="0" indent="0" algn="ctr" defTabSz="711200">
            <a:lnSpc>
              <a:spcPct val="90000"/>
            </a:lnSpc>
            <a:spcBef>
              <a:spcPct val="0"/>
            </a:spcBef>
            <a:spcAft>
              <a:spcPct val="35000"/>
            </a:spcAft>
            <a:buNone/>
          </a:pPr>
          <a:r>
            <a:rPr lang="es-CL" sz="1600" kern="1200" dirty="0"/>
            <a:t>La leche tiene un pH de 6,7 (“neutro”)</a:t>
          </a:r>
        </a:p>
        <a:p>
          <a:pPr marL="0" lvl="0" indent="0" algn="ctr" defTabSz="711200">
            <a:lnSpc>
              <a:spcPct val="90000"/>
            </a:lnSpc>
            <a:spcBef>
              <a:spcPct val="0"/>
            </a:spcBef>
            <a:spcAft>
              <a:spcPct val="35000"/>
            </a:spcAft>
            <a:buNone/>
          </a:pPr>
          <a:r>
            <a:rPr lang="es-CL" sz="1600" kern="1200" dirty="0"/>
            <a:t>Calcio que genera complejos insolubles con </a:t>
          </a:r>
          <a:r>
            <a:rPr lang="es-CL" sz="1600" b="1" kern="1200" dirty="0"/>
            <a:t>Quinolonas y Tetraciclinas.</a:t>
          </a:r>
          <a:endParaRPr lang="es-ES" sz="1600" b="1" kern="1200" dirty="0"/>
        </a:p>
      </dsp:txBody>
      <dsp:txXfrm rot="10800000">
        <a:off x="1723470" y="1160"/>
        <a:ext cx="4560305" cy="1021052"/>
      </dsp:txXfrm>
    </dsp:sp>
    <dsp:sp modelId="{D412CA40-EA7D-1D4C-B7CF-6F78487E58CF}">
      <dsp:nvSpPr>
        <dsp:cNvPr id="0" name=""/>
        <dsp:cNvSpPr/>
      </dsp:nvSpPr>
      <dsp:spPr>
        <a:xfrm>
          <a:off x="957680" y="1160"/>
          <a:ext cx="1021052" cy="102105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879457-2EDC-DE41-9F57-57E9452DAAAC}">
      <dsp:nvSpPr>
        <dsp:cNvPr id="0" name=""/>
        <dsp:cNvSpPr/>
      </dsp:nvSpPr>
      <dsp:spPr>
        <a:xfrm rot="10800000">
          <a:off x="1468207" y="1327005"/>
          <a:ext cx="4815568" cy="1021052"/>
        </a:xfrm>
        <a:prstGeom prst="homePlat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256" tIns="60960" rIns="113792" bIns="60960" numCol="1" spcCol="1270" anchor="ctr" anchorCtr="0">
          <a:noAutofit/>
        </a:bodyPr>
        <a:lstStyle/>
        <a:p>
          <a:pPr marL="0" lvl="0" indent="0" algn="ctr" defTabSz="711200">
            <a:lnSpc>
              <a:spcPct val="90000"/>
            </a:lnSpc>
            <a:spcBef>
              <a:spcPct val="0"/>
            </a:spcBef>
            <a:spcAft>
              <a:spcPct val="35000"/>
            </a:spcAft>
            <a:buNone/>
          </a:pPr>
          <a:r>
            <a:rPr lang="es-CL" sz="1600" kern="1200"/>
            <a:t>Formación de precipitado cuando se administró </a:t>
          </a:r>
          <a:r>
            <a:rPr lang="es-CL" sz="1600" b="1" kern="1200"/>
            <a:t>Ondansetrón</a:t>
          </a:r>
          <a:r>
            <a:rPr lang="es-CL" sz="1600" kern="1200"/>
            <a:t> con TÉ (pH: 5,3).</a:t>
          </a:r>
          <a:endParaRPr lang="es-ES" sz="1600" kern="1200" dirty="0"/>
        </a:p>
      </dsp:txBody>
      <dsp:txXfrm rot="10800000">
        <a:off x="1723470" y="1327005"/>
        <a:ext cx="4560305" cy="1021052"/>
      </dsp:txXfrm>
    </dsp:sp>
    <dsp:sp modelId="{5E98CAB8-3BC8-6342-B36C-C91B25CAC208}">
      <dsp:nvSpPr>
        <dsp:cNvPr id="0" name=""/>
        <dsp:cNvSpPr/>
      </dsp:nvSpPr>
      <dsp:spPr>
        <a:xfrm>
          <a:off x="957680" y="1327005"/>
          <a:ext cx="1021052" cy="102105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2AB4B1-F30C-D740-AF4B-28813C6B6BFB}">
      <dsp:nvSpPr>
        <dsp:cNvPr id="0" name=""/>
        <dsp:cNvSpPr/>
      </dsp:nvSpPr>
      <dsp:spPr>
        <a:xfrm rot="10800000">
          <a:off x="1468207" y="2652849"/>
          <a:ext cx="4815568" cy="1021052"/>
        </a:xfrm>
        <a:prstGeom prst="homePlat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256" tIns="60960" rIns="113792" bIns="60960" numCol="1" spcCol="1270" anchor="ctr" anchorCtr="0">
          <a:noAutofit/>
        </a:bodyPr>
        <a:lstStyle/>
        <a:p>
          <a:pPr marL="0" lvl="0" indent="0" algn="ctr" defTabSz="711200">
            <a:lnSpc>
              <a:spcPct val="90000"/>
            </a:lnSpc>
            <a:spcBef>
              <a:spcPct val="0"/>
            </a:spcBef>
            <a:spcAft>
              <a:spcPct val="35000"/>
            </a:spcAft>
            <a:buNone/>
          </a:pPr>
          <a:r>
            <a:rPr lang="es-CL" sz="1600" kern="1200"/>
            <a:t>Los zumo de naranja y manzana (pH: 3,8 y 3,2) podrían ser incompatibles con fármacos básicos como: </a:t>
          </a:r>
          <a:r>
            <a:rPr lang="es-CL" sz="1600" b="1" kern="1200"/>
            <a:t>propanolol, diazepam, hidralazina o ergotamina</a:t>
          </a:r>
          <a:r>
            <a:rPr lang="es-CL" sz="1600" kern="1200"/>
            <a:t>.</a:t>
          </a:r>
          <a:endParaRPr lang="es-ES" sz="1600" kern="1200" dirty="0"/>
        </a:p>
      </dsp:txBody>
      <dsp:txXfrm rot="10800000">
        <a:off x="1723470" y="2652849"/>
        <a:ext cx="4560305" cy="1021052"/>
      </dsp:txXfrm>
    </dsp:sp>
    <dsp:sp modelId="{6AEDF29A-DB02-CB4E-831B-064D45E89C9C}">
      <dsp:nvSpPr>
        <dsp:cNvPr id="0" name=""/>
        <dsp:cNvSpPr/>
      </dsp:nvSpPr>
      <dsp:spPr>
        <a:xfrm>
          <a:off x="957680" y="2652849"/>
          <a:ext cx="1021052" cy="102105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3CF4D-11D7-5B4E-9581-ACA1144057F3}">
      <dsp:nvSpPr>
        <dsp:cNvPr id="0" name=""/>
        <dsp:cNvSpPr/>
      </dsp:nvSpPr>
      <dsp:spPr>
        <a:xfrm rot="10800000">
          <a:off x="1142448" y="2153"/>
          <a:ext cx="3791466" cy="749819"/>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649" tIns="45720" rIns="85344" bIns="45720" numCol="1" spcCol="1270" anchor="ctr" anchorCtr="0">
          <a:noAutofit/>
        </a:bodyPr>
        <a:lstStyle/>
        <a:p>
          <a:pPr marL="0" lvl="0" indent="0" algn="ctr" defTabSz="533400">
            <a:lnSpc>
              <a:spcPct val="90000"/>
            </a:lnSpc>
            <a:spcBef>
              <a:spcPct val="0"/>
            </a:spcBef>
            <a:spcAft>
              <a:spcPct val="35000"/>
            </a:spcAft>
            <a:buNone/>
          </a:pPr>
          <a:r>
            <a:rPr lang="es-CL" sz="1200" kern="1200"/>
            <a:t>El uso de espesantes es una buena alternativa, sin embargo, no todos los productos tienen la misma composición. </a:t>
          </a:r>
          <a:endParaRPr lang="es-CL" sz="1200" kern="1200" dirty="0"/>
        </a:p>
      </dsp:txBody>
      <dsp:txXfrm rot="10800000">
        <a:off x="1329903" y="2153"/>
        <a:ext cx="3604011" cy="749819"/>
      </dsp:txXfrm>
    </dsp:sp>
    <dsp:sp modelId="{3E3B35EE-1817-E44B-BF07-14BAEC6A66EE}">
      <dsp:nvSpPr>
        <dsp:cNvPr id="0" name=""/>
        <dsp:cNvSpPr/>
      </dsp:nvSpPr>
      <dsp:spPr>
        <a:xfrm>
          <a:off x="767538" y="2153"/>
          <a:ext cx="749819" cy="7498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931EC2-BF7D-A14E-84E8-628CE0FCFB6A}">
      <dsp:nvSpPr>
        <dsp:cNvPr id="0" name=""/>
        <dsp:cNvSpPr/>
      </dsp:nvSpPr>
      <dsp:spPr>
        <a:xfrm rot="10800000">
          <a:off x="1142448" y="975799"/>
          <a:ext cx="3791466" cy="749819"/>
        </a:xfrm>
        <a:prstGeom prst="homePlat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649" tIns="45720" rIns="85344" bIns="45720" numCol="1" spcCol="1270" anchor="ctr" anchorCtr="0">
          <a:noAutofit/>
        </a:bodyPr>
        <a:lstStyle/>
        <a:p>
          <a:pPr marL="0" lvl="0" indent="0" algn="ctr" defTabSz="533400">
            <a:lnSpc>
              <a:spcPct val="90000"/>
            </a:lnSpc>
            <a:spcBef>
              <a:spcPct val="0"/>
            </a:spcBef>
            <a:spcAft>
              <a:spcPct val="35000"/>
            </a:spcAft>
            <a:buNone/>
          </a:pPr>
          <a:r>
            <a:rPr lang="es-CL" sz="1200" kern="1200" dirty="0"/>
            <a:t>No hay estudios de estabilidad y homogeneidad de fármacos en yogurt.</a:t>
          </a:r>
        </a:p>
      </dsp:txBody>
      <dsp:txXfrm rot="10800000">
        <a:off x="1329903" y="975799"/>
        <a:ext cx="3604011" cy="749819"/>
      </dsp:txXfrm>
    </dsp:sp>
    <dsp:sp modelId="{D412CA40-EA7D-1D4C-B7CF-6F78487E58CF}">
      <dsp:nvSpPr>
        <dsp:cNvPr id="0" name=""/>
        <dsp:cNvSpPr/>
      </dsp:nvSpPr>
      <dsp:spPr>
        <a:xfrm>
          <a:off x="767538" y="975799"/>
          <a:ext cx="749819" cy="7498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879457-2EDC-DE41-9F57-57E9452DAAAC}">
      <dsp:nvSpPr>
        <dsp:cNvPr id="0" name=""/>
        <dsp:cNvSpPr/>
      </dsp:nvSpPr>
      <dsp:spPr>
        <a:xfrm rot="10800000">
          <a:off x="1142448" y="1949444"/>
          <a:ext cx="3791466" cy="749819"/>
        </a:xfrm>
        <a:prstGeom prst="homePlate">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649" tIns="45720" rIns="85344" bIns="45720" numCol="1" spcCol="1270" anchor="ctr" anchorCtr="0">
          <a:noAutofit/>
        </a:bodyPr>
        <a:lstStyle/>
        <a:p>
          <a:pPr marL="0" lvl="0" indent="0" algn="ctr" defTabSz="533400">
            <a:lnSpc>
              <a:spcPct val="90000"/>
            </a:lnSpc>
            <a:spcBef>
              <a:spcPct val="0"/>
            </a:spcBef>
            <a:spcAft>
              <a:spcPct val="35000"/>
            </a:spcAft>
            <a:buNone/>
          </a:pPr>
          <a:r>
            <a:rPr lang="es-CL" sz="1200" kern="1200" dirty="0"/>
            <a:t>Pudding de chocolate tiene buena aceptación por parte de los pacientes pediátricos. </a:t>
          </a:r>
        </a:p>
        <a:p>
          <a:pPr marL="0" lvl="0" indent="0" algn="ctr" defTabSz="533400">
            <a:lnSpc>
              <a:spcPct val="90000"/>
            </a:lnSpc>
            <a:spcBef>
              <a:spcPct val="0"/>
            </a:spcBef>
            <a:spcAft>
              <a:spcPct val="35000"/>
            </a:spcAft>
            <a:buNone/>
          </a:pPr>
          <a:r>
            <a:rPr lang="es-CL" sz="1200" kern="1200" dirty="0"/>
            <a:t>Limitado por su elevada viscosidad.</a:t>
          </a:r>
          <a:endParaRPr lang="es-ES" sz="1200" kern="1200" dirty="0"/>
        </a:p>
      </dsp:txBody>
      <dsp:txXfrm rot="10800000">
        <a:off x="1329903" y="1949444"/>
        <a:ext cx="3604011" cy="749819"/>
      </dsp:txXfrm>
    </dsp:sp>
    <dsp:sp modelId="{5E98CAB8-3BC8-6342-B36C-C91B25CAC208}">
      <dsp:nvSpPr>
        <dsp:cNvPr id="0" name=""/>
        <dsp:cNvSpPr/>
      </dsp:nvSpPr>
      <dsp:spPr>
        <a:xfrm>
          <a:off x="767538" y="1949444"/>
          <a:ext cx="749819" cy="74981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2AB4B1-F30C-D740-AF4B-28813C6B6BFB}">
      <dsp:nvSpPr>
        <dsp:cNvPr id="0" name=""/>
        <dsp:cNvSpPr/>
      </dsp:nvSpPr>
      <dsp:spPr>
        <a:xfrm rot="10800000">
          <a:off x="1142448" y="2923090"/>
          <a:ext cx="3791466" cy="749819"/>
        </a:xfrm>
        <a:prstGeom prst="homePlat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649" tIns="45720" rIns="85344" bIns="45720" numCol="1" spcCol="1270" anchor="ctr" anchorCtr="0">
          <a:noAutofit/>
        </a:bodyPr>
        <a:lstStyle/>
        <a:p>
          <a:pPr marL="0" lvl="0" indent="0" algn="ctr" defTabSz="533400">
            <a:lnSpc>
              <a:spcPct val="90000"/>
            </a:lnSpc>
            <a:spcBef>
              <a:spcPct val="0"/>
            </a:spcBef>
            <a:spcAft>
              <a:spcPct val="35000"/>
            </a:spcAft>
            <a:buNone/>
          </a:pPr>
          <a:r>
            <a:rPr lang="es-CL" sz="1200" kern="1200" dirty="0"/>
            <a:t>El pudding de manzana inconveniente es la dificultad de disolución de los fármacos.</a:t>
          </a:r>
          <a:endParaRPr lang="es-ES" sz="1200" kern="1200" dirty="0"/>
        </a:p>
      </dsp:txBody>
      <dsp:txXfrm rot="10800000">
        <a:off x="1329903" y="2923090"/>
        <a:ext cx="3604011" cy="749819"/>
      </dsp:txXfrm>
    </dsp:sp>
    <dsp:sp modelId="{6AEDF29A-DB02-CB4E-831B-064D45E89C9C}">
      <dsp:nvSpPr>
        <dsp:cNvPr id="0" name=""/>
        <dsp:cNvSpPr/>
      </dsp:nvSpPr>
      <dsp:spPr>
        <a:xfrm>
          <a:off x="767538" y="2923090"/>
          <a:ext cx="749819" cy="74981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200E4-DAE3-A84B-BEF6-D9B7156557E7}">
      <dsp:nvSpPr>
        <dsp:cNvPr id="0" name=""/>
        <dsp:cNvSpPr/>
      </dsp:nvSpPr>
      <dsp:spPr>
        <a:xfrm rot="5400000">
          <a:off x="232319" y="1418776"/>
          <a:ext cx="868974" cy="989296"/>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BDC396-BE67-B640-A33E-553309CD2BFC}">
      <dsp:nvSpPr>
        <dsp:cNvPr id="0" name=""/>
        <dsp:cNvSpPr/>
      </dsp:nvSpPr>
      <dsp:spPr>
        <a:xfrm>
          <a:off x="2094" y="455500"/>
          <a:ext cx="1462841" cy="1023941"/>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CL" sz="1050" kern="1200"/>
            <a:t>La mayor parte de las veces son interacciones sin relevancia clínica</a:t>
          </a:r>
        </a:p>
      </dsp:txBody>
      <dsp:txXfrm>
        <a:off x="52088" y="505494"/>
        <a:ext cx="1362853" cy="923953"/>
      </dsp:txXfrm>
    </dsp:sp>
    <dsp:sp modelId="{A909C091-D02C-E842-BF11-EE9F7D71EECD}">
      <dsp:nvSpPr>
        <dsp:cNvPr id="0" name=""/>
        <dsp:cNvSpPr/>
      </dsp:nvSpPr>
      <dsp:spPr>
        <a:xfrm>
          <a:off x="1464935" y="553157"/>
          <a:ext cx="1063931" cy="827594"/>
        </a:xfrm>
        <a:prstGeom prst="rect">
          <a:avLst/>
        </a:prstGeom>
        <a:noFill/>
        <a:ln>
          <a:noFill/>
        </a:ln>
        <a:effectLst/>
      </dsp:spPr>
      <dsp:style>
        <a:lnRef idx="0">
          <a:scrgbClr r="0" g="0" b="0"/>
        </a:lnRef>
        <a:fillRef idx="0">
          <a:scrgbClr r="0" g="0" b="0"/>
        </a:fillRef>
        <a:effectRef idx="0">
          <a:scrgbClr r="0" g="0" b="0"/>
        </a:effectRef>
        <a:fontRef idx="minor"/>
      </dsp:style>
    </dsp:sp>
    <dsp:sp modelId="{AA09B6C6-37E3-CF40-9DEA-6898CC82F2BA}">
      <dsp:nvSpPr>
        <dsp:cNvPr id="0" name=""/>
        <dsp:cNvSpPr/>
      </dsp:nvSpPr>
      <dsp:spPr>
        <a:xfrm rot="5400000">
          <a:off x="1445170" y="2569000"/>
          <a:ext cx="868974" cy="989296"/>
        </a:xfrm>
        <a:prstGeom prst="bentUpArrow">
          <a:avLst>
            <a:gd name="adj1" fmla="val 32840"/>
            <a:gd name="adj2" fmla="val 25000"/>
            <a:gd name="adj3" fmla="val 35780"/>
          </a:avLst>
        </a:prstGeom>
        <a:solidFill>
          <a:schemeClr val="accent4">
            <a:tint val="50000"/>
            <a:hueOff val="-3925392"/>
            <a:satOff val="19763"/>
            <a:lumOff val="127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9587CD-AD2A-E34B-B191-83DA46F38857}">
      <dsp:nvSpPr>
        <dsp:cNvPr id="0" name=""/>
        <dsp:cNvSpPr/>
      </dsp:nvSpPr>
      <dsp:spPr>
        <a:xfrm>
          <a:off x="1214945" y="1605725"/>
          <a:ext cx="1462841" cy="1023941"/>
        </a:xfrm>
        <a:prstGeom prst="roundRect">
          <a:avLst>
            <a:gd name="adj" fmla="val 1667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CL" sz="1050" kern="1200" dirty="0"/>
            <a:t>Pueden requerir un reajuste en la posología o asegurar ingesta de nurtriente </a:t>
          </a:r>
        </a:p>
      </dsp:txBody>
      <dsp:txXfrm>
        <a:off x="1264939" y="1655719"/>
        <a:ext cx="1362853" cy="923953"/>
      </dsp:txXfrm>
    </dsp:sp>
    <dsp:sp modelId="{95F4FA96-30C8-1B49-8C68-F4700BDD8156}">
      <dsp:nvSpPr>
        <dsp:cNvPr id="0" name=""/>
        <dsp:cNvSpPr/>
      </dsp:nvSpPr>
      <dsp:spPr>
        <a:xfrm>
          <a:off x="2677786" y="1703381"/>
          <a:ext cx="1063931" cy="827594"/>
        </a:xfrm>
        <a:prstGeom prst="rect">
          <a:avLst/>
        </a:prstGeom>
        <a:noFill/>
        <a:ln>
          <a:noFill/>
        </a:ln>
        <a:effectLst/>
      </dsp:spPr>
      <dsp:style>
        <a:lnRef idx="0">
          <a:scrgbClr r="0" g="0" b="0"/>
        </a:lnRef>
        <a:fillRef idx="0">
          <a:scrgbClr r="0" g="0" b="0"/>
        </a:fillRef>
        <a:effectRef idx="0">
          <a:scrgbClr r="0" g="0" b="0"/>
        </a:effectRef>
        <a:fontRef idx="minor"/>
      </dsp:style>
    </dsp:sp>
    <dsp:sp modelId="{455B0965-CA98-1D45-AC03-6846A77531E2}">
      <dsp:nvSpPr>
        <dsp:cNvPr id="0" name=""/>
        <dsp:cNvSpPr/>
      </dsp:nvSpPr>
      <dsp:spPr>
        <a:xfrm>
          <a:off x="2427796" y="2755949"/>
          <a:ext cx="1462841" cy="1023941"/>
        </a:xfrm>
        <a:prstGeom prst="roundRect">
          <a:avLst>
            <a:gd name="adj" fmla="val 1667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CL" sz="1050" kern="1200"/>
            <a:t>No puede evaluarse la importancia clínica, no es directamente cuantificable</a:t>
          </a:r>
        </a:p>
      </dsp:txBody>
      <dsp:txXfrm>
        <a:off x="2477790" y="2805943"/>
        <a:ext cx="1362853" cy="923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6246B-CDB6-8A48-AD60-B49BB2FB4094}">
      <dsp:nvSpPr>
        <dsp:cNvPr id="0" name=""/>
        <dsp:cNvSpPr/>
      </dsp:nvSpPr>
      <dsp:spPr>
        <a:xfrm rot="21300000">
          <a:off x="12561" y="1315975"/>
          <a:ext cx="4068172" cy="465867"/>
        </a:xfrm>
        <a:prstGeom prst="mathMinus">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F8E4B6-B8B8-864E-9426-EA703CC63B27}">
      <dsp:nvSpPr>
        <dsp:cNvPr id="0" name=""/>
        <dsp:cNvSpPr/>
      </dsp:nvSpPr>
      <dsp:spPr>
        <a:xfrm>
          <a:off x="491195" y="154890"/>
          <a:ext cx="1227988" cy="1239127"/>
        </a:xfrm>
        <a:prstGeom prst="downArrow">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5C16B2-5CC3-1342-81B3-F0893C68FE68}">
      <dsp:nvSpPr>
        <dsp:cNvPr id="0" name=""/>
        <dsp:cNvSpPr/>
      </dsp:nvSpPr>
      <dsp:spPr>
        <a:xfrm>
          <a:off x="2169446" y="0"/>
          <a:ext cx="1309854" cy="1301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L" sz="1200" kern="1200" dirty="0"/>
            <a:t>La modificación de los efectos de un medicamento por la administración anterior o simultánea de un nutriente</a:t>
          </a:r>
        </a:p>
      </dsp:txBody>
      <dsp:txXfrm>
        <a:off x="2169446" y="0"/>
        <a:ext cx="1309854" cy="1301083"/>
      </dsp:txXfrm>
    </dsp:sp>
    <dsp:sp modelId="{7DAE559F-DDCC-8D41-89A3-7AFE1B60ED4D}">
      <dsp:nvSpPr>
        <dsp:cNvPr id="0" name=""/>
        <dsp:cNvSpPr/>
      </dsp:nvSpPr>
      <dsp:spPr>
        <a:xfrm>
          <a:off x="2374111" y="1703800"/>
          <a:ext cx="1227988" cy="1239127"/>
        </a:xfrm>
        <a:prstGeom prst="upArrow">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423B9D-2950-C64A-B013-0FC957DD0FBE}">
      <dsp:nvSpPr>
        <dsp:cNvPr id="0" name=""/>
        <dsp:cNvSpPr/>
      </dsp:nvSpPr>
      <dsp:spPr>
        <a:xfrm>
          <a:off x="613994" y="1796735"/>
          <a:ext cx="1309854" cy="1301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L" sz="1200" kern="1200" dirty="0"/>
            <a:t>La modificación de los efectos de un nutriente por la administración anterior o simultánea de un medicamento</a:t>
          </a:r>
        </a:p>
      </dsp:txBody>
      <dsp:txXfrm>
        <a:off x="613994" y="1796735"/>
        <a:ext cx="1309854" cy="13010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B0619-6F84-AF46-B274-F04BF822160F}">
      <dsp:nvSpPr>
        <dsp:cNvPr id="0" name=""/>
        <dsp:cNvSpPr/>
      </dsp:nvSpPr>
      <dsp:spPr>
        <a:xfrm>
          <a:off x="935" y="0"/>
          <a:ext cx="2431020" cy="331019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L" sz="2800" i="1" kern="1200" dirty="0"/>
            <a:t>Paciente</a:t>
          </a:r>
          <a:endParaRPr lang="es-CL" sz="2800" kern="1200" dirty="0"/>
        </a:p>
      </dsp:txBody>
      <dsp:txXfrm>
        <a:off x="935" y="0"/>
        <a:ext cx="2431020" cy="993058"/>
      </dsp:txXfrm>
    </dsp:sp>
    <dsp:sp modelId="{8926F53E-9AF0-0B4F-A2BF-AD0C7698F2A2}">
      <dsp:nvSpPr>
        <dsp:cNvPr id="0" name=""/>
        <dsp:cNvSpPr/>
      </dsp:nvSpPr>
      <dsp:spPr>
        <a:xfrm>
          <a:off x="244037" y="993684"/>
          <a:ext cx="1944816" cy="38294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CL" sz="1000" kern="1200" dirty="0"/>
            <a:t>Edad </a:t>
          </a:r>
        </a:p>
      </dsp:txBody>
      <dsp:txXfrm>
        <a:off x="255253" y="1004900"/>
        <a:ext cx="1922384" cy="360511"/>
      </dsp:txXfrm>
    </dsp:sp>
    <dsp:sp modelId="{D3F5C3E4-C542-F141-8AD9-72769D8DDA72}">
      <dsp:nvSpPr>
        <dsp:cNvPr id="0" name=""/>
        <dsp:cNvSpPr/>
      </dsp:nvSpPr>
      <dsp:spPr>
        <a:xfrm>
          <a:off x="244037" y="1435542"/>
          <a:ext cx="1944816" cy="382943"/>
        </a:xfrm>
        <a:prstGeom prst="roundRect">
          <a:avLst>
            <a:gd name="adj" fmla="val 10000"/>
          </a:avLst>
        </a:prstGeom>
        <a:solidFill>
          <a:schemeClr val="accent4">
            <a:hueOff val="-496086"/>
            <a:satOff val="2989"/>
            <a:lumOff val="2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CL" sz="1000" kern="1200"/>
            <a:t>Sexo</a:t>
          </a:r>
        </a:p>
      </dsp:txBody>
      <dsp:txXfrm>
        <a:off x="255253" y="1446758"/>
        <a:ext cx="1922384" cy="360511"/>
      </dsp:txXfrm>
    </dsp:sp>
    <dsp:sp modelId="{389DA21E-16CC-C442-9C31-1989B1430202}">
      <dsp:nvSpPr>
        <dsp:cNvPr id="0" name=""/>
        <dsp:cNvSpPr/>
      </dsp:nvSpPr>
      <dsp:spPr>
        <a:xfrm>
          <a:off x="244037" y="1877400"/>
          <a:ext cx="1944816" cy="382943"/>
        </a:xfrm>
        <a:prstGeom prst="roundRect">
          <a:avLst>
            <a:gd name="adj" fmla="val 10000"/>
          </a:avLst>
        </a:prstGeom>
        <a:solidFill>
          <a:schemeClr val="accent4">
            <a:hueOff val="-992171"/>
            <a:satOff val="5978"/>
            <a:lumOff val="4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CL" sz="1000" kern="1200" dirty="0"/>
            <a:t>Estados carenciales</a:t>
          </a:r>
        </a:p>
      </dsp:txBody>
      <dsp:txXfrm>
        <a:off x="255253" y="1888616"/>
        <a:ext cx="1922384" cy="360511"/>
      </dsp:txXfrm>
    </dsp:sp>
    <dsp:sp modelId="{AC9883A1-3121-BA40-AD33-BF28CED00A69}">
      <dsp:nvSpPr>
        <dsp:cNvPr id="0" name=""/>
        <dsp:cNvSpPr/>
      </dsp:nvSpPr>
      <dsp:spPr>
        <a:xfrm>
          <a:off x="244037" y="2319257"/>
          <a:ext cx="1944816" cy="382943"/>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CL" sz="1000" kern="1200" dirty="0"/>
            <a:t>Estados fisiológicos</a:t>
          </a:r>
        </a:p>
      </dsp:txBody>
      <dsp:txXfrm>
        <a:off x="255253" y="2330473"/>
        <a:ext cx="1922384" cy="360511"/>
      </dsp:txXfrm>
    </dsp:sp>
    <dsp:sp modelId="{7989AB3E-9B05-304D-BFE3-AB257544FC92}">
      <dsp:nvSpPr>
        <dsp:cNvPr id="0" name=""/>
        <dsp:cNvSpPr/>
      </dsp:nvSpPr>
      <dsp:spPr>
        <a:xfrm>
          <a:off x="244037" y="2761115"/>
          <a:ext cx="1944816" cy="382943"/>
        </a:xfrm>
        <a:prstGeom prst="roundRect">
          <a:avLst>
            <a:gd name="adj" fmla="val 10000"/>
          </a:avLst>
        </a:prstGeom>
        <a:solidFill>
          <a:schemeClr val="accent4">
            <a:hueOff val="-1984342"/>
            <a:satOff val="11955"/>
            <a:lumOff val="9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CL" sz="1000" kern="1200" dirty="0"/>
            <a:t>Patologías</a:t>
          </a:r>
        </a:p>
      </dsp:txBody>
      <dsp:txXfrm>
        <a:off x="255253" y="2772331"/>
        <a:ext cx="1922384" cy="360511"/>
      </dsp:txXfrm>
    </dsp:sp>
    <dsp:sp modelId="{1870443A-5E88-D547-BBB4-5BCAF01C43D9}">
      <dsp:nvSpPr>
        <dsp:cNvPr id="0" name=""/>
        <dsp:cNvSpPr/>
      </dsp:nvSpPr>
      <dsp:spPr>
        <a:xfrm>
          <a:off x="2614281" y="0"/>
          <a:ext cx="2431020" cy="331019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L" sz="2800" i="1" kern="1200"/>
            <a:t>Medicamento</a:t>
          </a:r>
          <a:endParaRPr lang="es-CL" sz="2800" kern="1200"/>
        </a:p>
      </dsp:txBody>
      <dsp:txXfrm>
        <a:off x="2614281" y="0"/>
        <a:ext cx="2431020" cy="993058"/>
      </dsp:txXfrm>
    </dsp:sp>
    <dsp:sp modelId="{96FC9241-ECDF-D34F-97F2-63AD6016A50E}">
      <dsp:nvSpPr>
        <dsp:cNvPr id="0" name=""/>
        <dsp:cNvSpPr/>
      </dsp:nvSpPr>
      <dsp:spPr>
        <a:xfrm>
          <a:off x="2857383" y="994028"/>
          <a:ext cx="1944816" cy="998069"/>
        </a:xfrm>
        <a:prstGeom prst="roundRect">
          <a:avLst>
            <a:gd name="adj" fmla="val 10000"/>
          </a:avLst>
        </a:prstGeom>
        <a:solidFill>
          <a:schemeClr val="accent4">
            <a:hueOff val="-2480428"/>
            <a:satOff val="14944"/>
            <a:lumOff val="11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CL" sz="1000" kern="1200" dirty="0"/>
            <a:t>Más estrecho el rango terapéutico de un fármaco, mayores las modificaciones sufridas en la respuesta terapéutica </a:t>
          </a:r>
        </a:p>
      </dsp:txBody>
      <dsp:txXfrm>
        <a:off x="2886615" y="1023260"/>
        <a:ext cx="1886352" cy="939605"/>
      </dsp:txXfrm>
    </dsp:sp>
    <dsp:sp modelId="{EE878A62-F952-E540-AC07-1DE94F7437BC}">
      <dsp:nvSpPr>
        <dsp:cNvPr id="0" name=""/>
        <dsp:cNvSpPr/>
      </dsp:nvSpPr>
      <dsp:spPr>
        <a:xfrm>
          <a:off x="2857383" y="2145646"/>
          <a:ext cx="1944816" cy="998069"/>
        </a:xfrm>
        <a:prstGeom prst="roundRect">
          <a:avLst>
            <a:gd name="adj" fmla="val 1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CL" sz="1000" kern="1200" dirty="0"/>
            <a:t>Ejemplo: digoxina, anticoagulantes orales, antidiabéticos orales o la teofilina de liberación retardada. </a:t>
          </a:r>
        </a:p>
      </dsp:txBody>
      <dsp:txXfrm>
        <a:off x="2886615" y="2174878"/>
        <a:ext cx="1886352" cy="939605"/>
      </dsp:txXfrm>
    </dsp:sp>
    <dsp:sp modelId="{248C2C87-5C4D-8148-BFEA-B3D1C8534862}">
      <dsp:nvSpPr>
        <dsp:cNvPr id="0" name=""/>
        <dsp:cNvSpPr/>
      </dsp:nvSpPr>
      <dsp:spPr>
        <a:xfrm>
          <a:off x="5228563" y="0"/>
          <a:ext cx="2431020" cy="331019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L" sz="2800" i="1" kern="1200" dirty="0"/>
            <a:t>Alimento</a:t>
          </a:r>
          <a:endParaRPr lang="es-CL" sz="2800" kern="1200" dirty="0"/>
        </a:p>
      </dsp:txBody>
      <dsp:txXfrm>
        <a:off x="5228563" y="0"/>
        <a:ext cx="2431020" cy="993058"/>
      </dsp:txXfrm>
    </dsp:sp>
    <dsp:sp modelId="{A4108E0C-E76C-BB4A-B2DE-A357A9FDEC1F}">
      <dsp:nvSpPr>
        <dsp:cNvPr id="0" name=""/>
        <dsp:cNvSpPr/>
      </dsp:nvSpPr>
      <dsp:spPr>
        <a:xfrm>
          <a:off x="5470730" y="993341"/>
          <a:ext cx="1944816" cy="650320"/>
        </a:xfrm>
        <a:prstGeom prst="roundRect">
          <a:avLst>
            <a:gd name="adj" fmla="val 10000"/>
          </a:avLst>
        </a:prstGeom>
        <a:solidFill>
          <a:schemeClr val="accent4">
            <a:hueOff val="-3472599"/>
            <a:satOff val="20921"/>
            <a:lumOff val="16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CL" sz="1000" kern="1200" dirty="0"/>
            <a:t>Composición de la dieta</a:t>
          </a:r>
        </a:p>
      </dsp:txBody>
      <dsp:txXfrm>
        <a:off x="5489777" y="1012388"/>
        <a:ext cx="1906722" cy="612226"/>
      </dsp:txXfrm>
    </dsp:sp>
    <dsp:sp modelId="{9C116F6F-44D5-5E42-A022-772AD4AEBEBA}">
      <dsp:nvSpPr>
        <dsp:cNvPr id="0" name=""/>
        <dsp:cNvSpPr/>
      </dsp:nvSpPr>
      <dsp:spPr>
        <a:xfrm>
          <a:off x="5470730" y="1743711"/>
          <a:ext cx="1944816" cy="650320"/>
        </a:xfrm>
        <a:prstGeom prst="roundRect">
          <a:avLst>
            <a:gd name="adj" fmla="val 10000"/>
          </a:avLst>
        </a:prstGeom>
        <a:solidFill>
          <a:schemeClr val="accent4">
            <a:hueOff val="-3968684"/>
            <a:satOff val="23910"/>
            <a:lumOff val="19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CL" sz="1000" kern="1200"/>
            <a:t>Volumen de líquido ingerido con la dosis. </a:t>
          </a:r>
        </a:p>
      </dsp:txBody>
      <dsp:txXfrm>
        <a:off x="5489777" y="1762758"/>
        <a:ext cx="1906722" cy="612226"/>
      </dsp:txXfrm>
    </dsp:sp>
    <dsp:sp modelId="{DB64E4AE-DE51-9445-BB7B-D4485DC39CCB}">
      <dsp:nvSpPr>
        <dsp:cNvPr id="0" name=""/>
        <dsp:cNvSpPr/>
      </dsp:nvSpPr>
      <dsp:spPr>
        <a:xfrm>
          <a:off x="5470730" y="2494081"/>
          <a:ext cx="1944816" cy="650320"/>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CL" sz="1000" kern="1200" dirty="0"/>
            <a:t>Se conocen algunos componentes de los alimentos especialmente implicados en este tipo de interacciones</a:t>
          </a:r>
        </a:p>
      </dsp:txBody>
      <dsp:txXfrm>
        <a:off x="5489777" y="2513128"/>
        <a:ext cx="1906722" cy="6122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152FF-2688-AC49-A4A2-85804530F04F}">
      <dsp:nvSpPr>
        <dsp:cNvPr id="0" name=""/>
        <dsp:cNvSpPr/>
      </dsp:nvSpPr>
      <dsp:spPr>
        <a:xfrm>
          <a:off x="0" y="366149"/>
          <a:ext cx="8229600" cy="1701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r>
            <a:rPr lang="es-CL" sz="2000" kern="1200" dirty="0"/>
            <a:t>Fármacos poco solubles en fluidos GI (liposolubles)</a:t>
          </a:r>
        </a:p>
        <a:p>
          <a:pPr marL="228600" lvl="1" indent="-228600" algn="l" defTabSz="889000">
            <a:lnSpc>
              <a:spcPct val="90000"/>
            </a:lnSpc>
            <a:spcBef>
              <a:spcPct val="0"/>
            </a:spcBef>
            <a:spcAft>
              <a:spcPct val="15000"/>
            </a:spcAft>
            <a:buChar char="•"/>
          </a:pPr>
          <a:r>
            <a:rPr lang="es-CL" sz="2000" i="1" kern="1200" dirty="0"/>
            <a:t>Mecanismo</a:t>
          </a:r>
          <a:r>
            <a:rPr lang="es-CL" sz="2000" kern="1200" dirty="0"/>
            <a:t>: retraso del vaciado gástrico y a un aumento de la secreción de ácidos biliares (↑solubilización). </a:t>
          </a:r>
        </a:p>
        <a:p>
          <a:pPr marL="228600" lvl="1" indent="-228600" algn="l" defTabSz="889000">
            <a:lnSpc>
              <a:spcPct val="90000"/>
            </a:lnSpc>
            <a:spcBef>
              <a:spcPct val="0"/>
            </a:spcBef>
            <a:spcAft>
              <a:spcPct val="15000"/>
            </a:spcAft>
            <a:buChar char="•"/>
          </a:pPr>
          <a:r>
            <a:rPr lang="es-CL" sz="2000" kern="1200" dirty="0"/>
            <a:t>Ej: Ciclosporina, Carbamazepina y ACO</a:t>
          </a:r>
        </a:p>
      </dsp:txBody>
      <dsp:txXfrm>
        <a:off x="0" y="366149"/>
        <a:ext cx="8229600" cy="1701000"/>
      </dsp:txXfrm>
    </dsp:sp>
    <dsp:sp modelId="{D82D90B9-F9F0-7E4C-8A46-58D0136D1EE6}">
      <dsp:nvSpPr>
        <dsp:cNvPr id="0" name=""/>
        <dsp:cNvSpPr/>
      </dsp:nvSpPr>
      <dsp:spPr>
        <a:xfrm>
          <a:off x="411480" y="70949"/>
          <a:ext cx="5760720" cy="590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s-CL" sz="2000" kern="1200"/>
            <a:t>Aumento o aceleración de la absorción </a:t>
          </a:r>
        </a:p>
      </dsp:txBody>
      <dsp:txXfrm>
        <a:off x="440301" y="99770"/>
        <a:ext cx="5703078" cy="532758"/>
      </dsp:txXfrm>
    </dsp:sp>
    <dsp:sp modelId="{8F7604DA-80A6-5744-B56E-128C51693369}">
      <dsp:nvSpPr>
        <dsp:cNvPr id="0" name=""/>
        <dsp:cNvSpPr/>
      </dsp:nvSpPr>
      <dsp:spPr>
        <a:xfrm>
          <a:off x="0" y="2470349"/>
          <a:ext cx="8229600" cy="11340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r>
            <a:rPr lang="es-CL" sz="2000" kern="1200"/>
            <a:t>Retraso del vaciamiento gástrico </a:t>
          </a:r>
        </a:p>
        <a:p>
          <a:pPr marL="228600" lvl="1" indent="-228600" algn="l" defTabSz="889000">
            <a:lnSpc>
              <a:spcPct val="90000"/>
            </a:lnSpc>
            <a:spcBef>
              <a:spcPct val="0"/>
            </a:spcBef>
            <a:spcAft>
              <a:spcPct val="15000"/>
            </a:spcAft>
            <a:buChar char="•"/>
          </a:pPr>
          <a:r>
            <a:rPr lang="es-CL" sz="2000" kern="1200"/>
            <a:t>Aumento del pH gástrico </a:t>
          </a:r>
        </a:p>
      </dsp:txBody>
      <dsp:txXfrm>
        <a:off x="0" y="2470349"/>
        <a:ext cx="8229600" cy="1134000"/>
      </dsp:txXfrm>
    </dsp:sp>
    <dsp:sp modelId="{35267F20-B370-F941-A3BB-EB8A32312F0D}">
      <dsp:nvSpPr>
        <dsp:cNvPr id="0" name=""/>
        <dsp:cNvSpPr/>
      </dsp:nvSpPr>
      <dsp:spPr>
        <a:xfrm>
          <a:off x="411480" y="2175149"/>
          <a:ext cx="5760720" cy="5904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s-CL" sz="2000" kern="1200"/>
            <a:t>Retraso en la absorción (ojo: analgésicos)</a:t>
          </a:r>
        </a:p>
      </dsp:txBody>
      <dsp:txXfrm>
        <a:off x="440301" y="2203970"/>
        <a:ext cx="5703078" cy="532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939E6-5CB0-4044-95B1-06EB3175E713}">
      <dsp:nvSpPr>
        <dsp:cNvPr id="0" name=""/>
        <dsp:cNvSpPr/>
      </dsp:nvSpPr>
      <dsp:spPr>
        <a:xfrm>
          <a:off x="0" y="436934"/>
          <a:ext cx="8229600" cy="30523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100000"/>
            </a:lnSpc>
            <a:spcBef>
              <a:spcPct val="0"/>
            </a:spcBef>
            <a:spcAft>
              <a:spcPts val="924"/>
            </a:spcAft>
            <a:buFont typeface="+mj-lt"/>
            <a:buAutoNum type="arabicPeriod"/>
          </a:pPr>
          <a:r>
            <a:rPr lang="es-CL" sz="1700" kern="1200" dirty="0"/>
            <a:t>Formación de complejos inactivos (quelación): ATB, penicilinas (no amoxicilina) y fluoroquinolonas con sales de Ca (evitar leches y derivados)</a:t>
          </a:r>
        </a:p>
        <a:p>
          <a:pPr marL="171450" lvl="1" indent="-171450" algn="l" defTabSz="755650">
            <a:lnSpc>
              <a:spcPct val="100000"/>
            </a:lnSpc>
            <a:spcBef>
              <a:spcPct val="0"/>
            </a:spcBef>
            <a:spcAft>
              <a:spcPts val="924"/>
            </a:spcAft>
            <a:buFont typeface="+mj-lt"/>
            <a:buAutoNum type="arabicPeriod"/>
          </a:pPr>
          <a:r>
            <a:rPr lang="es-CL" sz="1700" kern="1200" dirty="0"/>
            <a:t>Actuando como una barrera mecánica: azitromicina</a:t>
          </a:r>
        </a:p>
        <a:p>
          <a:pPr marL="171450" lvl="1" indent="-171450" algn="l" defTabSz="755650">
            <a:lnSpc>
              <a:spcPct val="100000"/>
            </a:lnSpc>
            <a:spcBef>
              <a:spcPct val="0"/>
            </a:spcBef>
            <a:spcAft>
              <a:spcPts val="924"/>
            </a:spcAft>
            <a:buFont typeface="+mj-lt"/>
            <a:buAutoNum type="arabicPeriod"/>
          </a:pPr>
          <a:r>
            <a:rPr lang="es-CL" sz="1700" kern="1200" dirty="0"/>
            <a:t>Enlentecimiento del vacimiento gástrico: didanosinas y eritromicina </a:t>
          </a:r>
        </a:p>
        <a:p>
          <a:pPr marL="171450" lvl="1" indent="-171450" algn="l" defTabSz="755650">
            <a:lnSpc>
              <a:spcPct val="100000"/>
            </a:lnSpc>
            <a:spcBef>
              <a:spcPct val="0"/>
            </a:spcBef>
            <a:spcAft>
              <a:spcPts val="924"/>
            </a:spcAft>
            <a:buFont typeface="+mj-lt"/>
            <a:buAutoNum type="arabicPeriod"/>
          </a:pPr>
          <a:r>
            <a:rPr lang="es-CL" sz="1700" kern="1200" dirty="0"/>
            <a:t>Interacción con sales biliares: fármacos hidrófilos</a:t>
          </a:r>
        </a:p>
        <a:p>
          <a:pPr marL="171450" lvl="1" indent="-171450" algn="l" defTabSz="755650">
            <a:lnSpc>
              <a:spcPct val="100000"/>
            </a:lnSpc>
            <a:spcBef>
              <a:spcPct val="0"/>
            </a:spcBef>
            <a:spcAft>
              <a:spcPts val="924"/>
            </a:spcAft>
            <a:buFont typeface="+mj-lt"/>
            <a:buAutoNum type="arabicPeriod"/>
          </a:pPr>
          <a:r>
            <a:rPr lang="es-CL" sz="1700" kern="1200" dirty="0"/>
            <a:t>Incremento del pH: aumento de la ionización de fármacos ácidos</a:t>
          </a:r>
        </a:p>
        <a:p>
          <a:pPr marL="171450" lvl="1" indent="-171450" algn="l" defTabSz="755650">
            <a:lnSpc>
              <a:spcPct val="100000"/>
            </a:lnSpc>
            <a:spcBef>
              <a:spcPct val="0"/>
            </a:spcBef>
            <a:spcAft>
              <a:spcPts val="924"/>
            </a:spcAft>
            <a:buFont typeface="+mj-lt"/>
            <a:buAutoNum type="arabicPeriod"/>
          </a:pPr>
          <a:r>
            <a:rPr lang="es-CL" sz="1700" kern="1200" dirty="0"/>
            <a:t>Competición sobre transportadores a nivel intestinal</a:t>
          </a:r>
        </a:p>
      </dsp:txBody>
      <dsp:txXfrm>
        <a:off x="0" y="436934"/>
        <a:ext cx="8229600" cy="3052350"/>
      </dsp:txXfrm>
    </dsp:sp>
    <dsp:sp modelId="{88E45D22-8E95-B243-A8A2-F457EC515D85}">
      <dsp:nvSpPr>
        <dsp:cNvPr id="0" name=""/>
        <dsp:cNvSpPr/>
      </dsp:nvSpPr>
      <dsp:spPr>
        <a:xfrm>
          <a:off x="411480" y="186014"/>
          <a:ext cx="576072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es-CL" sz="1700" kern="1200"/>
            <a:t>Disminución de la absorción</a:t>
          </a:r>
        </a:p>
      </dsp:txBody>
      <dsp:txXfrm>
        <a:off x="435978" y="210512"/>
        <a:ext cx="5711724" cy="45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26D7F-872F-C045-A811-B2032158A460}">
      <dsp:nvSpPr>
        <dsp:cNvPr id="0" name=""/>
        <dsp:cNvSpPr/>
      </dsp:nvSpPr>
      <dsp:spPr>
        <a:xfrm>
          <a:off x="3021383" y="191"/>
          <a:ext cx="4532075" cy="745489"/>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CL" sz="1600" kern="1200" dirty="0"/>
            <a:t>Disminuir los niveles de saquinavir en sangre (vía CYP450)</a:t>
          </a:r>
        </a:p>
      </dsp:txBody>
      <dsp:txXfrm>
        <a:off x="3021383" y="93377"/>
        <a:ext cx="4252517" cy="559117"/>
      </dsp:txXfrm>
    </dsp:sp>
    <dsp:sp modelId="{06CDA17E-DA78-D34F-8B79-D6D7379F1285}">
      <dsp:nvSpPr>
        <dsp:cNvPr id="0" name=""/>
        <dsp:cNvSpPr/>
      </dsp:nvSpPr>
      <dsp:spPr>
        <a:xfrm>
          <a:off x="0" y="191"/>
          <a:ext cx="3021383" cy="74548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s-CL" sz="1700" b="1" kern="1200" dirty="0"/>
            <a:t>Ajo</a:t>
          </a:r>
          <a:r>
            <a:rPr lang="es-CL" sz="1700" kern="1200" dirty="0"/>
            <a:t> en grandes cantidades</a:t>
          </a:r>
        </a:p>
      </dsp:txBody>
      <dsp:txXfrm>
        <a:off x="36392" y="36583"/>
        <a:ext cx="2948599" cy="672705"/>
      </dsp:txXfrm>
    </dsp:sp>
    <dsp:sp modelId="{A1A8BF87-7AB7-354A-AADB-49976482F407}">
      <dsp:nvSpPr>
        <dsp:cNvPr id="0" name=""/>
        <dsp:cNvSpPr/>
      </dsp:nvSpPr>
      <dsp:spPr>
        <a:xfrm>
          <a:off x="3021383" y="820229"/>
          <a:ext cx="4532075" cy="745489"/>
        </a:xfrm>
        <a:prstGeom prst="rightArrow">
          <a:avLst>
            <a:gd name="adj1" fmla="val 75000"/>
            <a:gd name="adj2" fmla="val 50000"/>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CL" sz="1600" kern="1200" dirty="0"/>
            <a:t>Inducir el metabolismo oxidativo y acelerar el metabolismo de los anticoagulantes orales.</a:t>
          </a:r>
        </a:p>
      </dsp:txBody>
      <dsp:txXfrm>
        <a:off x="3021383" y="913415"/>
        <a:ext cx="4252517" cy="559117"/>
      </dsp:txXfrm>
    </dsp:sp>
    <dsp:sp modelId="{F23165F8-47D2-5A4E-9A08-8B4C8CD0D3F9}">
      <dsp:nvSpPr>
        <dsp:cNvPr id="0" name=""/>
        <dsp:cNvSpPr/>
      </dsp:nvSpPr>
      <dsp:spPr>
        <a:xfrm>
          <a:off x="0" y="820229"/>
          <a:ext cx="3021383" cy="74548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s-CL" sz="1700" kern="1200" dirty="0"/>
            <a:t>Dietas altas en </a:t>
          </a:r>
          <a:r>
            <a:rPr lang="es-CL" sz="1700" b="1" kern="1200" dirty="0"/>
            <a:t>bruselas, coliflor, remolacha, repollo</a:t>
          </a:r>
          <a:endParaRPr lang="es-CL" sz="1700" kern="1200" dirty="0"/>
        </a:p>
      </dsp:txBody>
      <dsp:txXfrm>
        <a:off x="36392" y="856621"/>
        <a:ext cx="2948599" cy="6727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47BF2-5749-5E40-AE6C-337704F845F5}">
      <dsp:nvSpPr>
        <dsp:cNvPr id="0" name=""/>
        <dsp:cNvSpPr/>
      </dsp:nvSpPr>
      <dsp:spPr>
        <a:xfrm>
          <a:off x="2905988" y="237"/>
          <a:ext cx="4358983" cy="927966"/>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s-CL" sz="1000" kern="1200" dirty="0"/>
            <a:t>Flavanoide capaz de inhibir algunas isoenzimas de la vía metabólica del CYP450</a:t>
          </a:r>
        </a:p>
        <a:p>
          <a:pPr marL="57150" lvl="1" indent="-57150" algn="l" defTabSz="444500">
            <a:lnSpc>
              <a:spcPct val="90000"/>
            </a:lnSpc>
            <a:spcBef>
              <a:spcPct val="0"/>
            </a:spcBef>
            <a:spcAft>
              <a:spcPct val="15000"/>
            </a:spcAft>
            <a:buChar char="•"/>
          </a:pPr>
          <a:r>
            <a:rPr lang="es-CL" sz="1000" kern="1200" dirty="0"/>
            <a:t>Ciclosporina, antagonistas de los canales del calcio, antihistamínicos (astemizol, terfenadina, pimozida), cisaprida, midazolam, o carbamacepina. </a:t>
          </a:r>
        </a:p>
      </dsp:txBody>
      <dsp:txXfrm>
        <a:off x="2905988" y="116233"/>
        <a:ext cx="4010996" cy="695974"/>
      </dsp:txXfrm>
    </dsp:sp>
    <dsp:sp modelId="{D87FBBC6-C6D9-4242-8ABC-79AD6B997D77}">
      <dsp:nvSpPr>
        <dsp:cNvPr id="0" name=""/>
        <dsp:cNvSpPr/>
      </dsp:nvSpPr>
      <dsp:spPr>
        <a:xfrm>
          <a:off x="0" y="237"/>
          <a:ext cx="2905988" cy="92796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CL" sz="2800" kern="1200" dirty="0"/>
            <a:t>Zumo de pomelo</a:t>
          </a:r>
        </a:p>
      </dsp:txBody>
      <dsp:txXfrm>
        <a:off x="45300" y="45537"/>
        <a:ext cx="2815388" cy="837366"/>
      </dsp:txXfrm>
    </dsp:sp>
    <dsp:sp modelId="{17CBFDC8-532C-7F41-9889-842EDBBDB279}">
      <dsp:nvSpPr>
        <dsp:cNvPr id="0" name=""/>
        <dsp:cNvSpPr/>
      </dsp:nvSpPr>
      <dsp:spPr>
        <a:xfrm>
          <a:off x="2905988" y="1021001"/>
          <a:ext cx="4358983" cy="927966"/>
        </a:xfrm>
        <a:prstGeom prst="rightArrow">
          <a:avLst>
            <a:gd name="adj1" fmla="val 75000"/>
            <a:gd name="adj2" fmla="val 50000"/>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CL" sz="1400" kern="1200" dirty="0"/>
            <a:t>Inhibe otras isoformas del CYP450</a:t>
          </a:r>
        </a:p>
        <a:p>
          <a:pPr marL="114300" lvl="1" indent="-114300" algn="l" defTabSz="622300">
            <a:lnSpc>
              <a:spcPct val="90000"/>
            </a:lnSpc>
            <a:spcBef>
              <a:spcPct val="0"/>
            </a:spcBef>
            <a:spcAft>
              <a:spcPct val="15000"/>
            </a:spcAft>
            <a:buChar char="•"/>
          </a:pPr>
          <a:r>
            <a:rPr lang="es-CL" sz="1400" kern="1200" dirty="0"/>
            <a:t>Fenitoína, AINEs, warfarina, o zafirlukast</a:t>
          </a:r>
        </a:p>
      </dsp:txBody>
      <dsp:txXfrm>
        <a:off x="2905988" y="1136997"/>
        <a:ext cx="4010996" cy="695974"/>
      </dsp:txXfrm>
    </dsp:sp>
    <dsp:sp modelId="{0C46C7B5-69BC-E54B-807C-56AE29486F6D}">
      <dsp:nvSpPr>
        <dsp:cNvPr id="0" name=""/>
        <dsp:cNvSpPr/>
      </dsp:nvSpPr>
      <dsp:spPr>
        <a:xfrm>
          <a:off x="0" y="1021001"/>
          <a:ext cx="2905988" cy="92796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s-CL" sz="4000" kern="1200" dirty="0"/>
            <a:t>Soya</a:t>
          </a:r>
        </a:p>
      </dsp:txBody>
      <dsp:txXfrm>
        <a:off x="45300" y="1066301"/>
        <a:ext cx="2815388" cy="8373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68499-975A-AA4A-9649-949088B301D4}">
      <dsp:nvSpPr>
        <dsp:cNvPr id="0" name=""/>
        <dsp:cNvSpPr/>
      </dsp:nvSpPr>
      <dsp:spPr>
        <a:xfrm>
          <a:off x="0" y="251361"/>
          <a:ext cx="8467859" cy="496125"/>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7200" tIns="291592" rIns="657200" bIns="71120" numCol="1" spcCol="1270" anchor="t" anchorCtr="0">
          <a:noAutofit/>
        </a:bodyPr>
        <a:lstStyle/>
        <a:p>
          <a:pPr marL="57150" lvl="1" indent="-57150" algn="l" defTabSz="444500">
            <a:lnSpc>
              <a:spcPct val="90000"/>
            </a:lnSpc>
            <a:spcBef>
              <a:spcPct val="0"/>
            </a:spcBef>
            <a:spcAft>
              <a:spcPct val="15000"/>
            </a:spcAft>
            <a:buChar char="•"/>
          </a:pPr>
          <a:r>
            <a:rPr lang="es-ES" sz="1000" kern="1200" dirty="0"/>
            <a:t>Anticoagulantes orales </a:t>
          </a:r>
        </a:p>
      </dsp:txBody>
      <dsp:txXfrm>
        <a:off x="0" y="251361"/>
        <a:ext cx="8467859" cy="496125"/>
      </dsp:txXfrm>
    </dsp:sp>
    <dsp:sp modelId="{EA537A92-953F-C240-92A2-B92B80B09E63}">
      <dsp:nvSpPr>
        <dsp:cNvPr id="0" name=""/>
        <dsp:cNvSpPr/>
      </dsp:nvSpPr>
      <dsp:spPr>
        <a:xfrm>
          <a:off x="423392" y="44721"/>
          <a:ext cx="5927501" cy="4132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045" tIns="0" rIns="224045" bIns="0" numCol="1" spcCol="1270" anchor="ctr" anchorCtr="0">
          <a:noAutofit/>
        </a:bodyPr>
        <a:lstStyle/>
        <a:p>
          <a:pPr marL="0" lvl="0" indent="0" algn="l" defTabSz="711200">
            <a:lnSpc>
              <a:spcPct val="90000"/>
            </a:lnSpc>
            <a:spcBef>
              <a:spcPct val="0"/>
            </a:spcBef>
            <a:spcAft>
              <a:spcPct val="35000"/>
            </a:spcAft>
            <a:buNone/>
          </a:pPr>
          <a:r>
            <a:rPr lang="es-ES" sz="1600" kern="1200" dirty="0"/>
            <a:t>Vitamina K</a:t>
          </a:r>
        </a:p>
      </dsp:txBody>
      <dsp:txXfrm>
        <a:off x="443567" y="64896"/>
        <a:ext cx="5887151" cy="372930"/>
      </dsp:txXfrm>
    </dsp:sp>
    <dsp:sp modelId="{819F5F0B-0D8A-F040-B786-F67BC94C4357}">
      <dsp:nvSpPr>
        <dsp:cNvPr id="0" name=""/>
        <dsp:cNvSpPr/>
      </dsp:nvSpPr>
      <dsp:spPr>
        <a:xfrm>
          <a:off x="0" y="1029726"/>
          <a:ext cx="8467859" cy="496125"/>
        </a:xfrm>
        <a:prstGeom prst="rect">
          <a:avLst/>
        </a:prstGeom>
        <a:solidFill>
          <a:schemeClr val="lt1">
            <a:alpha val="90000"/>
            <a:hueOff val="0"/>
            <a:satOff val="0"/>
            <a:lumOff val="0"/>
            <a:alphaOff val="0"/>
          </a:schemeClr>
        </a:solid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7200" tIns="291592" rIns="657200" bIns="71120"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es-ES" sz="1000" kern="1200" dirty="0"/>
            <a:t>Antihipertensivos</a:t>
          </a:r>
        </a:p>
      </dsp:txBody>
      <dsp:txXfrm>
        <a:off x="0" y="1029726"/>
        <a:ext cx="8467859" cy="496125"/>
      </dsp:txXfrm>
    </dsp:sp>
    <dsp:sp modelId="{E844F2B8-1350-D54B-83C9-E5C83553960A}">
      <dsp:nvSpPr>
        <dsp:cNvPr id="0" name=""/>
        <dsp:cNvSpPr/>
      </dsp:nvSpPr>
      <dsp:spPr>
        <a:xfrm>
          <a:off x="423392" y="823086"/>
          <a:ext cx="5927501" cy="413280"/>
        </a:xfrm>
        <a:prstGeom prst="round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045" tIns="0" rIns="224045" bIns="0" numCol="1" spcCol="1270" anchor="ctr" anchorCtr="0">
          <a:noAutofit/>
        </a:bodyPr>
        <a:lstStyle/>
        <a:p>
          <a:pPr marL="0" lvl="0" indent="0" algn="l" defTabSz="711200">
            <a:lnSpc>
              <a:spcPct val="90000"/>
            </a:lnSpc>
            <a:spcBef>
              <a:spcPct val="0"/>
            </a:spcBef>
            <a:spcAft>
              <a:spcPct val="35000"/>
            </a:spcAft>
            <a:buNone/>
          </a:pPr>
          <a:r>
            <a:rPr lang="es-ES" sz="1600" kern="1200" dirty="0"/>
            <a:t>Regaliz</a:t>
          </a:r>
        </a:p>
      </dsp:txBody>
      <dsp:txXfrm>
        <a:off x="443567" y="843261"/>
        <a:ext cx="5887151" cy="372930"/>
      </dsp:txXfrm>
    </dsp:sp>
    <dsp:sp modelId="{B63464B7-7226-DA47-803D-3311D3CC3197}">
      <dsp:nvSpPr>
        <dsp:cNvPr id="0" name=""/>
        <dsp:cNvSpPr/>
      </dsp:nvSpPr>
      <dsp:spPr>
        <a:xfrm>
          <a:off x="0" y="1808091"/>
          <a:ext cx="8467859" cy="496125"/>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7200" tIns="291592" rIns="657200" bIns="71120" numCol="1" spcCol="1270" anchor="t" anchorCtr="0">
          <a:noAutofit/>
        </a:bodyPr>
        <a:lstStyle/>
        <a:p>
          <a:pPr marL="57150" lvl="1" indent="-57150" algn="l" defTabSz="444500">
            <a:lnSpc>
              <a:spcPct val="90000"/>
            </a:lnSpc>
            <a:spcBef>
              <a:spcPct val="0"/>
            </a:spcBef>
            <a:spcAft>
              <a:spcPct val="15000"/>
            </a:spcAft>
            <a:buChar char="•"/>
          </a:pPr>
          <a:r>
            <a:rPr lang="es-ES" sz="1000" kern="1200" dirty="0" err="1"/>
            <a:t>Tamoxifeno</a:t>
          </a:r>
          <a:endParaRPr lang="es-ES" sz="1000" kern="1200" dirty="0"/>
        </a:p>
      </dsp:txBody>
      <dsp:txXfrm>
        <a:off x="0" y="1808091"/>
        <a:ext cx="8467859" cy="496125"/>
      </dsp:txXfrm>
    </dsp:sp>
    <dsp:sp modelId="{F010B747-83E5-4D45-8487-EA66ED44B502}">
      <dsp:nvSpPr>
        <dsp:cNvPr id="0" name=""/>
        <dsp:cNvSpPr/>
      </dsp:nvSpPr>
      <dsp:spPr>
        <a:xfrm>
          <a:off x="423392" y="1601451"/>
          <a:ext cx="5927501" cy="41328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045" tIns="0" rIns="224045" bIns="0" numCol="1" spcCol="1270" anchor="ctr" anchorCtr="0">
          <a:noAutofit/>
        </a:bodyPr>
        <a:lstStyle/>
        <a:p>
          <a:pPr marL="0" lvl="0" indent="0" algn="l" defTabSz="711200">
            <a:lnSpc>
              <a:spcPct val="90000"/>
            </a:lnSpc>
            <a:spcBef>
              <a:spcPct val="0"/>
            </a:spcBef>
            <a:spcAft>
              <a:spcPct val="35000"/>
            </a:spcAft>
            <a:buNone/>
          </a:pPr>
          <a:r>
            <a:rPr lang="es-ES" sz="1600" kern="1200" dirty="0"/>
            <a:t>Soya</a:t>
          </a:r>
        </a:p>
      </dsp:txBody>
      <dsp:txXfrm>
        <a:off x="443567" y="1621626"/>
        <a:ext cx="5887151" cy="372930"/>
      </dsp:txXfrm>
    </dsp:sp>
    <dsp:sp modelId="{7AD77D4C-963E-A24D-ADFD-CEE6E628E90B}">
      <dsp:nvSpPr>
        <dsp:cNvPr id="0" name=""/>
        <dsp:cNvSpPr/>
      </dsp:nvSpPr>
      <dsp:spPr>
        <a:xfrm>
          <a:off x="0" y="2586456"/>
          <a:ext cx="8467859" cy="496125"/>
        </a:xfrm>
        <a:prstGeom prst="rect">
          <a:avLst/>
        </a:prstGeom>
        <a:solidFill>
          <a:schemeClr val="lt1">
            <a:alpha val="90000"/>
            <a:hueOff val="0"/>
            <a:satOff val="0"/>
            <a:lumOff val="0"/>
            <a:alphaOff val="0"/>
          </a:schemeClr>
        </a:solid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7200" tIns="291592" rIns="657200" bIns="71120"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es-CL" sz="1000" kern="1200" dirty="0"/>
            <a:t>Inhibidores de la enzima convertidora de angiotensina (IECA) </a:t>
          </a:r>
          <a:endParaRPr lang="es-ES" sz="1000" kern="1200" dirty="0"/>
        </a:p>
      </dsp:txBody>
      <dsp:txXfrm>
        <a:off x="0" y="2586456"/>
        <a:ext cx="8467859" cy="496125"/>
      </dsp:txXfrm>
    </dsp:sp>
    <dsp:sp modelId="{4E5E8CCA-CF2C-1A41-B558-9C55F67070B2}">
      <dsp:nvSpPr>
        <dsp:cNvPr id="0" name=""/>
        <dsp:cNvSpPr/>
      </dsp:nvSpPr>
      <dsp:spPr>
        <a:xfrm>
          <a:off x="423392" y="2379816"/>
          <a:ext cx="5927501" cy="413280"/>
        </a:xfrm>
        <a:prstGeom prst="round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045" tIns="0" rIns="224045" bIns="0" numCol="1" spcCol="1270" anchor="ctr" anchorCtr="0">
          <a:noAutofit/>
        </a:bodyPr>
        <a:lstStyle/>
        <a:p>
          <a:pPr marL="0" lvl="0" indent="0" algn="l" defTabSz="711200">
            <a:lnSpc>
              <a:spcPct val="90000"/>
            </a:lnSpc>
            <a:spcBef>
              <a:spcPct val="0"/>
            </a:spcBef>
            <a:spcAft>
              <a:spcPct val="35000"/>
            </a:spcAft>
            <a:buNone/>
          </a:pPr>
          <a:r>
            <a:rPr lang="es-ES" sz="1600" kern="1200"/>
            <a:t>Potasio</a:t>
          </a:r>
        </a:p>
      </dsp:txBody>
      <dsp:txXfrm>
        <a:off x="443567" y="2399991"/>
        <a:ext cx="5887151" cy="372930"/>
      </dsp:txXfrm>
    </dsp:sp>
    <dsp:sp modelId="{3C884A62-8064-1144-BB40-2BE786938F7F}">
      <dsp:nvSpPr>
        <dsp:cNvPr id="0" name=""/>
        <dsp:cNvSpPr/>
      </dsp:nvSpPr>
      <dsp:spPr>
        <a:xfrm>
          <a:off x="0" y="3364821"/>
          <a:ext cx="8467859" cy="496125"/>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7200" tIns="291592" rIns="657200" bIns="71120"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es-CL" sz="1000" kern="1200" dirty="0"/>
            <a:t>Antidepresivos del tipo inhibidores de la monoaminooxidasa (IMAO)</a:t>
          </a:r>
          <a:endParaRPr lang="es-ES" sz="1000" kern="1200" dirty="0"/>
        </a:p>
      </dsp:txBody>
      <dsp:txXfrm>
        <a:off x="0" y="3364821"/>
        <a:ext cx="8467859" cy="496125"/>
      </dsp:txXfrm>
    </dsp:sp>
    <dsp:sp modelId="{714DE2AE-65B5-E744-90F3-73B135AE9AFF}">
      <dsp:nvSpPr>
        <dsp:cNvPr id="0" name=""/>
        <dsp:cNvSpPr/>
      </dsp:nvSpPr>
      <dsp:spPr>
        <a:xfrm>
          <a:off x="423392" y="3158181"/>
          <a:ext cx="5927501" cy="41328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045" tIns="0" rIns="224045" bIns="0" numCol="1" spcCol="1270" anchor="ctr" anchorCtr="0">
          <a:noAutofit/>
        </a:bodyPr>
        <a:lstStyle/>
        <a:p>
          <a:pPr marL="0" lvl="0" indent="0" algn="l" defTabSz="711200">
            <a:lnSpc>
              <a:spcPct val="90000"/>
            </a:lnSpc>
            <a:spcBef>
              <a:spcPct val="0"/>
            </a:spcBef>
            <a:spcAft>
              <a:spcPct val="35000"/>
            </a:spcAft>
            <a:buNone/>
          </a:pPr>
          <a:r>
            <a:rPr lang="es-ES" sz="1600" kern="1200" dirty="0"/>
            <a:t>Alimentos ricos en tiamina</a:t>
          </a:r>
        </a:p>
      </dsp:txBody>
      <dsp:txXfrm>
        <a:off x="443567" y="3178356"/>
        <a:ext cx="5887151"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EA0D96-3EDD-9D49-8ED1-E36212EE4676}" type="datetimeFigureOut">
              <a:rPr lang="es-ES" smtClean="0"/>
              <a:t>8/6/20</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ED2D4A-D5E6-724D-9F03-EB29EA7E3803}" type="slidenum">
              <a:rPr lang="es-ES" smtClean="0"/>
              <a:t>‹Nº›</a:t>
            </a:fld>
            <a:endParaRPr lang="es-ES"/>
          </a:p>
        </p:txBody>
      </p:sp>
    </p:spTree>
    <p:extLst>
      <p:ext uri="{BB962C8B-B14F-4D97-AF65-F5344CB8AC3E}">
        <p14:creationId xmlns:p14="http://schemas.microsoft.com/office/powerpoint/2010/main" val="8881110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6CB801-4EA2-B347-8DA8-042989FB77D0}" type="datetimeFigureOut">
              <a:rPr lang="es-ES" smtClean="0"/>
              <a:t>8/6/20</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0183F3-F46A-3341-9E36-6594B42FC93A}" type="slidenum">
              <a:rPr lang="es-ES" smtClean="0"/>
              <a:t>‹Nº›</a:t>
            </a:fld>
            <a:endParaRPr lang="es-ES"/>
          </a:p>
        </p:txBody>
      </p:sp>
    </p:spTree>
    <p:extLst>
      <p:ext uri="{BB962C8B-B14F-4D97-AF65-F5344CB8AC3E}">
        <p14:creationId xmlns:p14="http://schemas.microsoft.com/office/powerpoint/2010/main" val="42841365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20183F3-F46A-3341-9E36-6594B42FC93A}" type="slidenum">
              <a:rPr lang="es-ES" smtClean="0"/>
              <a:t>1</a:t>
            </a:fld>
            <a:endParaRPr lang="es-ES"/>
          </a:p>
        </p:txBody>
      </p:sp>
    </p:spTree>
    <p:extLst>
      <p:ext uri="{BB962C8B-B14F-4D97-AF65-F5344CB8AC3E}">
        <p14:creationId xmlns:p14="http://schemas.microsoft.com/office/powerpoint/2010/main" val="391194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buFont typeface="+mj-lt"/>
              <a:buAutoNum type="arabicPeriod"/>
            </a:pPr>
            <a:r>
              <a:rPr lang="es-CL" dirty="0"/>
              <a:t>Formación de complejos inactivos (quelación): formación de complejo sin acción terapéutica. Ej: ATB, penicilinas (no amoxicilina) y fluoroquinolonas con sales de Ca (evitar leches y derivados)</a:t>
            </a:r>
          </a:p>
          <a:p>
            <a:pPr lvl="0">
              <a:buFont typeface="+mj-lt"/>
              <a:buAutoNum type="arabicPeriod"/>
            </a:pPr>
            <a:r>
              <a:rPr lang="es-CL" dirty="0"/>
              <a:t>Actuando como una barrera mecánica: impide que el fármaco llegue a la mucosa GI. Ej: azitromicina</a:t>
            </a:r>
          </a:p>
          <a:p>
            <a:pPr lvl="0">
              <a:buFont typeface="+mj-lt"/>
              <a:buAutoNum type="arabicPeriod"/>
            </a:pPr>
            <a:r>
              <a:rPr lang="es-CL" dirty="0"/>
              <a:t>Enlentecimiento del vacimiento gástrico: ricas en grasa </a:t>
            </a:r>
            <a:r>
              <a:rPr lang="es-CL" dirty="0">
                <a:sym typeface="Wingdings" pitchFamily="2" charset="2"/>
              </a:rPr>
              <a:t></a:t>
            </a:r>
            <a:r>
              <a:rPr lang="es-CL" dirty="0"/>
              <a:t> alimento más tiempo con ácido gástrico. Ej: didanosinas y eritromicina </a:t>
            </a:r>
          </a:p>
          <a:p>
            <a:pPr lvl="0">
              <a:buFont typeface="+mj-lt"/>
              <a:buAutoNum type="arabicPeriod"/>
            </a:pPr>
            <a:r>
              <a:rPr lang="es-CL" dirty="0"/>
              <a:t>Interacción con sales biliares: fármacos hidrófilos con los ácidos biliares.</a:t>
            </a:r>
          </a:p>
          <a:p>
            <a:pPr lvl="0">
              <a:buFont typeface="+mj-lt"/>
              <a:buAutoNum type="arabicPeriod"/>
            </a:pPr>
            <a:r>
              <a:rPr lang="es-CL" dirty="0"/>
              <a:t>Incremento del pH: aumento de la ionización de fármacos ácidos, menor difusión pasiva a través de las membranas GI.</a:t>
            </a:r>
          </a:p>
          <a:p>
            <a:pPr lvl="0">
              <a:buFont typeface="+mj-lt"/>
              <a:buAutoNum type="arabicPeriod"/>
            </a:pPr>
            <a:r>
              <a:rPr lang="es-CL" dirty="0"/>
              <a:t>Competición sobre transportadores a nivel intestinal.</a:t>
            </a:r>
          </a:p>
          <a:p>
            <a:endParaRPr lang="es-CL" dirty="0"/>
          </a:p>
        </p:txBody>
      </p:sp>
      <p:sp>
        <p:nvSpPr>
          <p:cNvPr id="4" name="Marcador de número de diapositiva 3"/>
          <p:cNvSpPr>
            <a:spLocks noGrp="1"/>
          </p:cNvSpPr>
          <p:nvPr>
            <p:ph type="sldNum" sz="quarter" idx="5"/>
          </p:nvPr>
        </p:nvSpPr>
        <p:spPr/>
        <p:txBody>
          <a:bodyPr/>
          <a:lstStyle/>
          <a:p>
            <a:fld id="{E20183F3-F46A-3341-9E36-6594B42FC93A}" type="slidenum">
              <a:rPr lang="es-ES" smtClean="0"/>
              <a:t>10</a:t>
            </a:fld>
            <a:endParaRPr lang="es-ES"/>
          </a:p>
        </p:txBody>
      </p:sp>
    </p:spTree>
    <p:extLst>
      <p:ext uri="{BB962C8B-B14F-4D97-AF65-F5344CB8AC3E}">
        <p14:creationId xmlns:p14="http://schemas.microsoft.com/office/powerpoint/2010/main" val="1946419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E20183F3-F46A-3341-9E36-6594B42FC93A}" type="slidenum">
              <a:rPr lang="es-ES" smtClean="0"/>
              <a:t>11</a:t>
            </a:fld>
            <a:endParaRPr lang="es-ES"/>
          </a:p>
        </p:txBody>
      </p:sp>
    </p:spTree>
    <p:extLst>
      <p:ext uri="{BB962C8B-B14F-4D97-AF65-F5344CB8AC3E}">
        <p14:creationId xmlns:p14="http://schemas.microsoft.com/office/powerpoint/2010/main" val="3365522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E20183F3-F46A-3341-9E36-6594B42FC93A}" type="slidenum">
              <a:rPr lang="es-ES" smtClean="0"/>
              <a:t>12</a:t>
            </a:fld>
            <a:endParaRPr lang="es-ES"/>
          </a:p>
        </p:txBody>
      </p:sp>
    </p:spTree>
    <p:extLst>
      <p:ext uri="{BB962C8B-B14F-4D97-AF65-F5344CB8AC3E}">
        <p14:creationId xmlns:p14="http://schemas.microsoft.com/office/powerpoint/2010/main" val="1655655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E20183F3-F46A-3341-9E36-6594B42FC93A}" type="slidenum">
              <a:rPr lang="es-ES" smtClean="0"/>
              <a:t>13</a:t>
            </a:fld>
            <a:endParaRPr lang="es-ES"/>
          </a:p>
        </p:txBody>
      </p:sp>
    </p:spTree>
    <p:extLst>
      <p:ext uri="{BB962C8B-B14F-4D97-AF65-F5344CB8AC3E}">
        <p14:creationId xmlns:p14="http://schemas.microsoft.com/office/powerpoint/2010/main" val="110107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dirty="0"/>
              <a:t>zumo de pomelo: contiene un flavanoide capaz de inhibir algunas isoenzimas de la vía metabólica del citocromo P450 (CYP 450), con lo cual aquellos fármacos cuyo metabolismo de primer paso sea mediado por el citocromo P450, a través de alguna de sus iso- enzimas, pueden aumentar sus niveles plasmáticos si se toman conjuntamente con esta fruta: ciclosporina, antagonistas de los canales del calcio, antihistamínicos (aste- mizol, terfenadina, pimozida), cisaprida, midazolam, o carbamacepina. </a:t>
            </a:r>
          </a:p>
          <a:p>
            <a:pPr marL="0" marR="0" lvl="0" indent="0" algn="l" defTabSz="4572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Los efectos tóxicos derivados de esto pueden ser importantes, como en el caso de la cisaprida o los antihistamínicos, pudiendo aparecer cardiotoxicidad con QT alargado o trastornos graves del ritmo cardíaco. </a:t>
            </a:r>
            <a:endParaRPr lang="es-CL"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L" dirty="0"/>
          </a:p>
          <a:p>
            <a:endParaRPr lang="es-CL" dirty="0"/>
          </a:p>
        </p:txBody>
      </p:sp>
      <p:sp>
        <p:nvSpPr>
          <p:cNvPr id="4" name="Marcador de número de diapositiva 3"/>
          <p:cNvSpPr>
            <a:spLocks noGrp="1"/>
          </p:cNvSpPr>
          <p:nvPr>
            <p:ph type="sldNum" sz="quarter" idx="5"/>
          </p:nvPr>
        </p:nvSpPr>
        <p:spPr/>
        <p:txBody>
          <a:bodyPr/>
          <a:lstStyle/>
          <a:p>
            <a:fld id="{E20183F3-F46A-3341-9E36-6594B42FC93A}" type="slidenum">
              <a:rPr lang="es-ES" smtClean="0"/>
              <a:t>14</a:t>
            </a:fld>
            <a:endParaRPr lang="es-ES"/>
          </a:p>
        </p:txBody>
      </p:sp>
    </p:spTree>
    <p:extLst>
      <p:ext uri="{BB962C8B-B14F-4D97-AF65-F5344CB8AC3E}">
        <p14:creationId xmlns:p14="http://schemas.microsoft.com/office/powerpoint/2010/main" val="162781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20183F3-F46A-3341-9E36-6594B42FC93A}" type="slidenum">
              <a:rPr lang="es-ES" smtClean="0"/>
              <a:t>15</a:t>
            </a:fld>
            <a:endParaRPr lang="es-ES"/>
          </a:p>
        </p:txBody>
      </p:sp>
    </p:spTree>
    <p:extLst>
      <p:ext uri="{BB962C8B-B14F-4D97-AF65-F5344CB8AC3E}">
        <p14:creationId xmlns:p14="http://schemas.microsoft.com/office/powerpoint/2010/main" val="612712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E20183F3-F46A-3341-9E36-6594B42FC93A}" type="slidenum">
              <a:rPr lang="es-ES" smtClean="0"/>
              <a:t>16</a:t>
            </a:fld>
            <a:endParaRPr lang="es-ES"/>
          </a:p>
        </p:txBody>
      </p:sp>
    </p:spTree>
    <p:extLst>
      <p:ext uri="{BB962C8B-B14F-4D97-AF65-F5344CB8AC3E}">
        <p14:creationId xmlns:p14="http://schemas.microsoft.com/office/powerpoint/2010/main" val="1958434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20183F3-F46A-3341-9E36-6594B42FC93A}" type="slidenum">
              <a:rPr lang="es-ES" smtClean="0"/>
              <a:t>17</a:t>
            </a:fld>
            <a:endParaRPr lang="es-ES"/>
          </a:p>
        </p:txBody>
      </p:sp>
    </p:spTree>
    <p:extLst>
      <p:ext uri="{BB962C8B-B14F-4D97-AF65-F5344CB8AC3E}">
        <p14:creationId xmlns:p14="http://schemas.microsoft.com/office/powerpoint/2010/main" val="2442486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El segundo bloque de interacciones serían aquellas que afectan a la FARMACODINÁMICA de los medicamentos, y pueden tener mayor relevancia clínica sobre el paciente que las previas.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L"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 Vitamina K: </a:t>
            </a:r>
            <a:r>
              <a:rPr lang="es-CL" dirty="0"/>
              <a:t>Aumento síntesis de factores de coagulación vitamina K </a:t>
            </a:r>
            <a:r>
              <a:rPr lang="es-CL" dirty="0">
                <a:sym typeface="Wingdings" pitchFamily="2" charset="2"/>
              </a:rPr>
              <a:t> </a:t>
            </a:r>
            <a:r>
              <a:rPr lang="es-CL" dirty="0"/>
              <a:t>Crucíferas y vegetales con hojas verdes como la remolacha, lechuga, brócoli, coles de Bruselas, repollo, coliflor, té verde, guisantes, y el hígado de cerdo o vaca. También el ajo tiene un efecto antiagregante.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s-ES" dirty="0"/>
              <a:t>Regaliz: </a:t>
            </a:r>
            <a:r>
              <a:rPr lang="es-CL" dirty="0"/>
              <a:t>Ácido glicirrízico tiene efecto mineralocorticoide</a:t>
            </a:r>
            <a:r>
              <a:rPr lang="es-ES" dirty="0">
                <a:sym typeface="Wingdings" pitchFamily="2" charset="2"/>
              </a:rPr>
              <a:t> </a:t>
            </a:r>
            <a:r>
              <a:rPr lang="es-ES" dirty="0"/>
              <a:t>Gomas de mascar, caramelos, cerveza, bombones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s-ES" dirty="0"/>
              <a:t>Soya: Contiene </a:t>
            </a:r>
            <a:r>
              <a:rPr lang="es-ES" dirty="0" err="1"/>
              <a:t>fotoestrógenos</a:t>
            </a:r>
            <a:r>
              <a:rPr lang="es-ES" dirty="0"/>
              <a:t> que se comportan como antagonistas de la actividad </a:t>
            </a:r>
            <a:r>
              <a:rPr lang="es-ES" dirty="0" err="1"/>
              <a:t>antiestrogénica</a:t>
            </a:r>
            <a:endParaRPr lang="es-E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s-ES" dirty="0"/>
              <a:t>Potasio: </a:t>
            </a:r>
            <a:r>
              <a:rPr lang="es-CL" dirty="0"/>
              <a:t>potenciar el efecto hiperkaliémico de los IECA </a:t>
            </a:r>
            <a:r>
              <a:rPr lang="es-CL" dirty="0">
                <a:sym typeface="Wingdings" pitchFamily="2" charset="2"/>
              </a:rPr>
              <a:t> </a:t>
            </a:r>
            <a:r>
              <a:rPr lang="es-ES" dirty="0"/>
              <a:t>Plátano, naranja y verduras de hoja verde</a:t>
            </a:r>
            <a:endParaRPr lang="es-CL"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s-ES" dirty="0"/>
              <a:t>Tiamina: </a:t>
            </a:r>
            <a:r>
              <a:rPr lang="es-CL" dirty="0"/>
              <a:t>aumento de tiramina en sangre </a:t>
            </a:r>
            <a:r>
              <a:rPr lang="es-CL" dirty="0">
                <a:sym typeface="Wingdings" pitchFamily="2" charset="2"/>
              </a:rPr>
              <a:t> aumento de la NA en plasma. </a:t>
            </a:r>
            <a:r>
              <a:rPr lang="es-CL" dirty="0"/>
              <a:t>Crisis hipertensivas, cefalea y alteraciones del ritmo cardiaco </a:t>
            </a:r>
            <a:r>
              <a:rPr lang="es-ES" dirty="0"/>
              <a:t>Quesos crudos, salame, patés, ahumados o escabechados, habas</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s-E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s-E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s-CL" dirty="0"/>
          </a:p>
          <a:p>
            <a:endParaRPr lang="es-CL" dirty="0"/>
          </a:p>
        </p:txBody>
      </p:sp>
      <p:sp>
        <p:nvSpPr>
          <p:cNvPr id="4" name="Marcador de número de diapositiva 3"/>
          <p:cNvSpPr>
            <a:spLocks noGrp="1"/>
          </p:cNvSpPr>
          <p:nvPr>
            <p:ph type="sldNum" sz="quarter" idx="5"/>
          </p:nvPr>
        </p:nvSpPr>
        <p:spPr/>
        <p:txBody>
          <a:bodyPr/>
          <a:lstStyle/>
          <a:p>
            <a:fld id="{E20183F3-F46A-3341-9E36-6594B42FC93A}" type="slidenum">
              <a:rPr lang="es-ES" smtClean="0"/>
              <a:t>18</a:t>
            </a:fld>
            <a:endParaRPr lang="es-ES"/>
          </a:p>
        </p:txBody>
      </p:sp>
    </p:spTree>
    <p:extLst>
      <p:ext uri="{BB962C8B-B14F-4D97-AF65-F5344CB8AC3E}">
        <p14:creationId xmlns:p14="http://schemas.microsoft.com/office/powerpoint/2010/main" val="45166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E20183F3-F46A-3341-9E36-6594B42FC93A}" type="slidenum">
              <a:rPr lang="es-ES" smtClean="0"/>
              <a:t>19</a:t>
            </a:fld>
            <a:endParaRPr lang="es-ES"/>
          </a:p>
        </p:txBody>
      </p:sp>
    </p:spTree>
    <p:extLst>
      <p:ext uri="{BB962C8B-B14F-4D97-AF65-F5344CB8AC3E}">
        <p14:creationId xmlns:p14="http://schemas.microsoft.com/office/powerpoint/2010/main" val="1246605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E20183F3-F46A-3341-9E36-6594B42FC93A}" type="slidenum">
              <a:rPr lang="es-ES" smtClean="0"/>
              <a:t>2</a:t>
            </a:fld>
            <a:endParaRPr lang="es-ES"/>
          </a:p>
        </p:txBody>
      </p:sp>
    </p:spTree>
    <p:extLst>
      <p:ext uri="{BB962C8B-B14F-4D97-AF65-F5344CB8AC3E}">
        <p14:creationId xmlns:p14="http://schemas.microsoft.com/office/powerpoint/2010/main" val="2859881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20183F3-F46A-3341-9E36-6594B42FC93A}" type="slidenum">
              <a:rPr lang="es-ES" smtClean="0"/>
              <a:t>20</a:t>
            </a:fld>
            <a:endParaRPr lang="es-ES"/>
          </a:p>
        </p:txBody>
      </p:sp>
    </p:spTree>
    <p:extLst>
      <p:ext uri="{BB962C8B-B14F-4D97-AF65-F5344CB8AC3E}">
        <p14:creationId xmlns:p14="http://schemas.microsoft.com/office/powerpoint/2010/main" val="173371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200" kern="1200">
                <a:solidFill>
                  <a:schemeClr val="tx1"/>
                </a:solidFill>
                <a:effectLst/>
                <a:latin typeface="+mn-lt"/>
                <a:ea typeface="+mn-ea"/>
                <a:cs typeface="+mn-cs"/>
              </a:rPr>
              <a:t>BBB blood–brain barrier, CNT2 concentrative nucleoside transporter 2, CYP cytochrome P450, GI gastrointestinal, OATP1A2 organic anion- transporting polypeptide 1A2 </a:t>
            </a:r>
            <a:endParaRPr lang="es-CL"/>
          </a:p>
          <a:p>
            <a:endParaRPr lang="es-CL"/>
          </a:p>
        </p:txBody>
      </p:sp>
      <p:sp>
        <p:nvSpPr>
          <p:cNvPr id="4" name="Marcador de número de diapositiva 3"/>
          <p:cNvSpPr>
            <a:spLocks noGrp="1"/>
          </p:cNvSpPr>
          <p:nvPr>
            <p:ph type="sldNum" sz="quarter" idx="5"/>
          </p:nvPr>
        </p:nvSpPr>
        <p:spPr/>
        <p:txBody>
          <a:bodyPr/>
          <a:lstStyle/>
          <a:p>
            <a:fld id="{E20183F3-F46A-3341-9E36-6594B42FC93A}" type="slidenum">
              <a:rPr lang="es-ES" smtClean="0"/>
              <a:t>21</a:t>
            </a:fld>
            <a:endParaRPr lang="es-ES"/>
          </a:p>
        </p:txBody>
      </p:sp>
    </p:spTree>
    <p:extLst>
      <p:ext uri="{BB962C8B-B14F-4D97-AF65-F5344CB8AC3E}">
        <p14:creationId xmlns:p14="http://schemas.microsoft.com/office/powerpoint/2010/main" val="841171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E20183F3-F46A-3341-9E36-6594B42FC93A}" type="slidenum">
              <a:rPr lang="es-ES" smtClean="0"/>
              <a:t>22</a:t>
            </a:fld>
            <a:endParaRPr lang="es-ES"/>
          </a:p>
        </p:txBody>
      </p:sp>
    </p:spTree>
    <p:extLst>
      <p:ext uri="{BB962C8B-B14F-4D97-AF65-F5344CB8AC3E}">
        <p14:creationId xmlns:p14="http://schemas.microsoft.com/office/powerpoint/2010/main" val="3042361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E20183F3-F46A-3341-9E36-6594B42FC93A}" type="slidenum">
              <a:rPr lang="es-ES" smtClean="0"/>
              <a:t>23</a:t>
            </a:fld>
            <a:endParaRPr lang="es-ES"/>
          </a:p>
        </p:txBody>
      </p:sp>
    </p:spTree>
    <p:extLst>
      <p:ext uri="{BB962C8B-B14F-4D97-AF65-F5344CB8AC3E}">
        <p14:creationId xmlns:p14="http://schemas.microsoft.com/office/powerpoint/2010/main" val="3502268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E20183F3-F46A-3341-9E36-6594B42FC93A}" type="slidenum">
              <a:rPr lang="es-ES" smtClean="0"/>
              <a:t>24</a:t>
            </a:fld>
            <a:endParaRPr lang="es-ES"/>
          </a:p>
        </p:txBody>
      </p:sp>
    </p:spTree>
    <p:extLst>
      <p:ext uri="{BB962C8B-B14F-4D97-AF65-F5344CB8AC3E}">
        <p14:creationId xmlns:p14="http://schemas.microsoft.com/office/powerpoint/2010/main" val="752847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E20183F3-F46A-3341-9E36-6594B42FC93A}" type="slidenum">
              <a:rPr lang="es-ES" smtClean="0"/>
              <a:t>25</a:t>
            </a:fld>
            <a:endParaRPr lang="es-ES"/>
          </a:p>
        </p:txBody>
      </p:sp>
    </p:spTree>
    <p:extLst>
      <p:ext uri="{BB962C8B-B14F-4D97-AF65-F5344CB8AC3E}">
        <p14:creationId xmlns:p14="http://schemas.microsoft.com/office/powerpoint/2010/main" val="1751894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E20183F3-F46A-3341-9E36-6594B42FC93A}" type="slidenum">
              <a:rPr lang="es-ES" smtClean="0"/>
              <a:t>26</a:t>
            </a:fld>
            <a:endParaRPr lang="es-ES"/>
          </a:p>
        </p:txBody>
      </p:sp>
    </p:spTree>
    <p:extLst>
      <p:ext uri="{BB962C8B-B14F-4D97-AF65-F5344CB8AC3E}">
        <p14:creationId xmlns:p14="http://schemas.microsoft.com/office/powerpoint/2010/main" val="1181809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dk1"/>
                </a:solidFill>
                <a:effectLst/>
                <a:latin typeface="+mn-lt"/>
                <a:ea typeface="+mn-ea"/>
                <a:cs typeface="+mn-cs"/>
              </a:rPr>
              <a:t>Estos fármacos actúan a nivel </a:t>
            </a:r>
            <a:r>
              <a:rPr lang="es-ES" sz="1200" kern="1200" dirty="0" err="1">
                <a:solidFill>
                  <a:schemeClr val="dk1"/>
                </a:solidFill>
                <a:effectLst/>
                <a:latin typeface="+mn-lt"/>
                <a:ea typeface="+mn-ea"/>
                <a:cs typeface="+mn-cs"/>
              </a:rPr>
              <a:t>microsomal</a:t>
            </a:r>
            <a:r>
              <a:rPr lang="es-ES" sz="1200" kern="1200" dirty="0">
                <a:solidFill>
                  <a:schemeClr val="dk1"/>
                </a:solidFill>
                <a:effectLst/>
                <a:latin typeface="+mn-lt"/>
                <a:ea typeface="+mn-ea"/>
                <a:cs typeface="+mn-cs"/>
              </a:rPr>
              <a:t> hepático induciendo la actividad de las enzimas </a:t>
            </a:r>
            <a:r>
              <a:rPr lang="es-ES" sz="1200" kern="1200" dirty="0" err="1">
                <a:solidFill>
                  <a:schemeClr val="dk1"/>
                </a:solidFill>
                <a:effectLst/>
                <a:latin typeface="+mn-lt"/>
                <a:ea typeface="+mn-ea"/>
                <a:cs typeface="+mn-cs"/>
              </a:rPr>
              <a:t>hidroxilasas</a:t>
            </a:r>
            <a:r>
              <a:rPr lang="es-ES" sz="1200" kern="1200" dirty="0">
                <a:solidFill>
                  <a:schemeClr val="dk1"/>
                </a:solidFill>
                <a:effectLst/>
                <a:latin typeface="+mn-lt"/>
                <a:ea typeface="+mn-ea"/>
                <a:cs typeface="+mn-cs"/>
              </a:rPr>
              <a:t> del citocromo P 450 lo que lleva a una aceleración del catabolismo de la vitamina D y sus metabolitos y a una disminución de su actividad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dk1"/>
                </a:solidFill>
                <a:effectLst/>
                <a:latin typeface="+mn-lt"/>
                <a:ea typeface="+mn-ea"/>
                <a:cs typeface="+mn-cs"/>
              </a:rPr>
              <a:t>Interfieren con el metabolismo de la vitamina D, aumentando el riesgo de osteopenia y osteoporosis.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ES" sz="1200" dirty="0"/>
          </a:p>
          <a:p>
            <a:endParaRPr lang="es-CL" dirty="0"/>
          </a:p>
        </p:txBody>
      </p:sp>
      <p:sp>
        <p:nvSpPr>
          <p:cNvPr id="4" name="Marcador de número de diapositiva 3"/>
          <p:cNvSpPr>
            <a:spLocks noGrp="1"/>
          </p:cNvSpPr>
          <p:nvPr>
            <p:ph type="sldNum" sz="quarter" idx="5"/>
          </p:nvPr>
        </p:nvSpPr>
        <p:spPr/>
        <p:txBody>
          <a:bodyPr/>
          <a:lstStyle/>
          <a:p>
            <a:fld id="{E20183F3-F46A-3341-9E36-6594B42FC93A}" type="slidenum">
              <a:rPr lang="es-ES" smtClean="0"/>
              <a:t>27</a:t>
            </a:fld>
            <a:endParaRPr lang="es-ES"/>
          </a:p>
        </p:txBody>
      </p:sp>
    </p:spTree>
    <p:extLst>
      <p:ext uri="{BB962C8B-B14F-4D97-AF65-F5344CB8AC3E}">
        <p14:creationId xmlns:p14="http://schemas.microsoft.com/office/powerpoint/2010/main" val="767799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1" dirty="0"/>
              <a:t>Fenobarbital, </a:t>
            </a:r>
            <a:r>
              <a:rPr lang="es-ES" b="1" dirty="0" err="1"/>
              <a:t>fenitoína</a:t>
            </a:r>
            <a:r>
              <a:rPr lang="es-ES" b="1" dirty="0"/>
              <a:t> y </a:t>
            </a:r>
            <a:r>
              <a:rPr lang="es-ES" b="1" dirty="0" err="1"/>
              <a:t>carbamazepina</a:t>
            </a:r>
            <a:r>
              <a:rPr lang="es-ES" b="1" dirty="0"/>
              <a:t> </a:t>
            </a:r>
          </a:p>
          <a:p>
            <a:pPr algn="l"/>
            <a:endParaRPr lang="es-ES" sz="1200" dirty="0"/>
          </a:p>
          <a:p>
            <a:pPr algn="l"/>
            <a:r>
              <a:rPr lang="es-ES" sz="1200" dirty="0"/>
              <a:t>Hacen que predomina la función del receptor </a:t>
            </a:r>
            <a:r>
              <a:rPr lang="es-ES" sz="1200" dirty="0" err="1"/>
              <a:t>Pregnano</a:t>
            </a:r>
            <a:r>
              <a:rPr lang="es-ES" sz="1200" dirty="0"/>
              <a:t> X </a:t>
            </a:r>
            <a:r>
              <a:rPr lang="es-ES" sz="1200" dirty="0">
                <a:sym typeface="Wingdings"/>
              </a:rPr>
              <a:t> </a:t>
            </a:r>
            <a:r>
              <a:rPr lang="es-ES" sz="1200" dirty="0"/>
              <a:t>interfieren con la </a:t>
            </a:r>
            <a:r>
              <a:rPr lang="es-ES" sz="1200" dirty="0" err="1"/>
              <a:t>proteína</a:t>
            </a:r>
            <a:r>
              <a:rPr lang="es-ES" sz="1200" dirty="0"/>
              <a:t> VDR (impide la </a:t>
            </a:r>
            <a:r>
              <a:rPr lang="es-ES" sz="1200" dirty="0" err="1"/>
              <a:t>transformación</a:t>
            </a:r>
            <a:r>
              <a:rPr lang="es-ES" sz="1200" dirty="0"/>
              <a:t> a la forma inactiva de la hormona)</a:t>
            </a:r>
            <a:r>
              <a:rPr lang="es-ES" sz="1200" dirty="0">
                <a:sym typeface="Wingdings"/>
              </a:rPr>
              <a:t></a:t>
            </a:r>
            <a:r>
              <a:rPr lang="es-ES" sz="1200" dirty="0"/>
              <a:t> inactiva la vitamina D y disminuya su </a:t>
            </a:r>
            <a:r>
              <a:rPr lang="es-ES" sz="1200" dirty="0" err="1"/>
              <a:t>acción</a:t>
            </a:r>
            <a:r>
              <a:rPr lang="es-ES" sz="1200" dirty="0"/>
              <a:t> sobre la </a:t>
            </a:r>
            <a:r>
              <a:rPr lang="es-ES" sz="1200" dirty="0" err="1"/>
              <a:t>absorción</a:t>
            </a:r>
            <a:r>
              <a:rPr lang="es-ES" sz="1200" dirty="0"/>
              <a:t> del calcio intestinal proveniente de la dieta</a:t>
            </a:r>
            <a:endParaRPr lang="es-CL" dirty="0"/>
          </a:p>
        </p:txBody>
      </p:sp>
      <p:sp>
        <p:nvSpPr>
          <p:cNvPr id="4" name="Marcador de número de diapositiva 3"/>
          <p:cNvSpPr>
            <a:spLocks noGrp="1"/>
          </p:cNvSpPr>
          <p:nvPr>
            <p:ph type="sldNum" sz="quarter" idx="5"/>
          </p:nvPr>
        </p:nvSpPr>
        <p:spPr/>
        <p:txBody>
          <a:bodyPr/>
          <a:lstStyle/>
          <a:p>
            <a:fld id="{E20183F3-F46A-3341-9E36-6594B42FC93A}" type="slidenum">
              <a:rPr lang="es-ES" smtClean="0"/>
              <a:t>28</a:t>
            </a:fld>
            <a:endParaRPr lang="es-ES"/>
          </a:p>
        </p:txBody>
      </p:sp>
    </p:spTree>
    <p:extLst>
      <p:ext uri="{BB962C8B-B14F-4D97-AF65-F5344CB8AC3E}">
        <p14:creationId xmlns:p14="http://schemas.microsoft.com/office/powerpoint/2010/main" val="3870307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E20183F3-F46A-3341-9E36-6594B42FC93A}" type="slidenum">
              <a:rPr lang="es-ES" smtClean="0"/>
              <a:t>29</a:t>
            </a:fld>
            <a:endParaRPr lang="es-ES"/>
          </a:p>
        </p:txBody>
      </p:sp>
    </p:spTree>
    <p:extLst>
      <p:ext uri="{BB962C8B-B14F-4D97-AF65-F5344CB8AC3E}">
        <p14:creationId xmlns:p14="http://schemas.microsoft.com/office/powerpoint/2010/main" val="124175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Se entiende como tal la modificación del efecto terapéutico de un fármaco o la aparición de un efecto adverso de intensidad mayor de la esperada, o incluso tóxico, como consecuencia de la presencia en el organismo de un determinado alimento. </a:t>
            </a:r>
          </a:p>
          <a:p>
            <a:pPr marL="0" marR="0" lvl="0" indent="0" algn="l" defTabSz="4572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 Si bien la mayor parte de las veces son interacciones sin relevancia clínica,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s-CL" sz="1200" kern="1200" dirty="0">
                <a:solidFill>
                  <a:schemeClr val="tx1"/>
                </a:solidFill>
                <a:effectLst/>
                <a:latin typeface="+mn-lt"/>
                <a:ea typeface="+mn-ea"/>
                <a:cs typeface="+mn-cs"/>
              </a:rPr>
              <a:t>en algunos casos pueden requerir un reajuste en la posología para evitar un efecto no deseado o un fracaso en la acción pretendida por el medicamento o asegurar la ingesta de determinado nutriente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s-CL" sz="1200" kern="1200" dirty="0">
                <a:solidFill>
                  <a:schemeClr val="tx1"/>
                </a:solidFill>
                <a:effectLst/>
                <a:latin typeface="+mn-lt"/>
                <a:ea typeface="+mn-ea"/>
                <a:cs typeface="+mn-cs"/>
              </a:rPr>
              <a:t>y otras veces no puede evaluarse la importancia clínica de la interacción porque no es directamente cuantificable (por ejemplo, la disminución en la cantidad de fármaco absorbido en relación con determinado alimento). </a:t>
            </a:r>
            <a:endParaRPr lang="es-CL" dirty="0"/>
          </a:p>
          <a:p>
            <a:endParaRPr lang="es-CL" dirty="0"/>
          </a:p>
        </p:txBody>
      </p:sp>
      <p:sp>
        <p:nvSpPr>
          <p:cNvPr id="4" name="Marcador de número de diapositiva 3"/>
          <p:cNvSpPr>
            <a:spLocks noGrp="1"/>
          </p:cNvSpPr>
          <p:nvPr>
            <p:ph type="sldNum" sz="quarter" idx="5"/>
          </p:nvPr>
        </p:nvSpPr>
        <p:spPr/>
        <p:txBody>
          <a:bodyPr/>
          <a:lstStyle/>
          <a:p>
            <a:fld id="{E20183F3-F46A-3341-9E36-6594B42FC93A}" type="slidenum">
              <a:rPr lang="es-ES" smtClean="0"/>
              <a:t>3</a:t>
            </a:fld>
            <a:endParaRPr lang="es-ES"/>
          </a:p>
        </p:txBody>
      </p:sp>
    </p:spTree>
    <p:extLst>
      <p:ext uri="{BB962C8B-B14F-4D97-AF65-F5344CB8AC3E}">
        <p14:creationId xmlns:p14="http://schemas.microsoft.com/office/powerpoint/2010/main" val="2765152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dk1"/>
                </a:solidFill>
                <a:effectLst/>
                <a:latin typeface="+mn-lt"/>
                <a:ea typeface="+mn-ea"/>
                <a:cs typeface="+mn-cs"/>
              </a:rPr>
              <a:t>El</a:t>
            </a:r>
            <a:r>
              <a:rPr lang="es-ES" sz="1200" kern="1200" baseline="0" dirty="0">
                <a:solidFill>
                  <a:schemeClr val="dk1"/>
                </a:solidFill>
                <a:effectLst/>
                <a:latin typeface="+mn-lt"/>
                <a:ea typeface="+mn-ea"/>
                <a:cs typeface="+mn-cs"/>
              </a:rPr>
              <a:t> mecanismo por el que se altera el metabolismo de los folatos es incierto</a:t>
            </a:r>
            <a:endParaRPr lang="es-CL" dirty="0"/>
          </a:p>
        </p:txBody>
      </p:sp>
      <p:sp>
        <p:nvSpPr>
          <p:cNvPr id="4" name="Marcador de número de diapositiva 3"/>
          <p:cNvSpPr>
            <a:spLocks noGrp="1"/>
          </p:cNvSpPr>
          <p:nvPr>
            <p:ph type="sldNum" sz="quarter" idx="5"/>
          </p:nvPr>
        </p:nvSpPr>
        <p:spPr/>
        <p:txBody>
          <a:bodyPr/>
          <a:lstStyle/>
          <a:p>
            <a:fld id="{E20183F3-F46A-3341-9E36-6594B42FC93A}" type="slidenum">
              <a:rPr lang="es-ES" smtClean="0"/>
              <a:t>30</a:t>
            </a:fld>
            <a:endParaRPr lang="es-ES"/>
          </a:p>
        </p:txBody>
      </p:sp>
    </p:spTree>
    <p:extLst>
      <p:ext uri="{BB962C8B-B14F-4D97-AF65-F5344CB8AC3E}">
        <p14:creationId xmlns:p14="http://schemas.microsoft.com/office/powerpoint/2010/main" val="511820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E20183F3-F46A-3341-9E36-6594B42FC93A}" type="slidenum">
              <a:rPr lang="es-ES" smtClean="0"/>
              <a:t>31</a:t>
            </a:fld>
            <a:endParaRPr lang="es-ES"/>
          </a:p>
        </p:txBody>
      </p:sp>
    </p:spTree>
    <p:extLst>
      <p:ext uri="{BB962C8B-B14F-4D97-AF65-F5344CB8AC3E}">
        <p14:creationId xmlns:p14="http://schemas.microsoft.com/office/powerpoint/2010/main" val="605504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E20183F3-F46A-3341-9E36-6594B42FC93A}" type="slidenum">
              <a:rPr lang="es-ES" smtClean="0"/>
              <a:t>32</a:t>
            </a:fld>
            <a:endParaRPr lang="es-ES"/>
          </a:p>
        </p:txBody>
      </p:sp>
    </p:spTree>
    <p:extLst>
      <p:ext uri="{BB962C8B-B14F-4D97-AF65-F5344CB8AC3E}">
        <p14:creationId xmlns:p14="http://schemas.microsoft.com/office/powerpoint/2010/main" val="2905657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200" dirty="0"/>
              <a:t>La vitamina K actúa como coenzima de una </a:t>
            </a:r>
            <a:r>
              <a:rPr lang="es-ES" sz="1200" dirty="0" err="1"/>
              <a:t>carboxilasa</a:t>
            </a:r>
            <a:r>
              <a:rPr lang="es-ES" sz="1200" dirty="0"/>
              <a:t> que </a:t>
            </a:r>
            <a:r>
              <a:rPr lang="es-ES" sz="1200" dirty="0" err="1"/>
              <a:t>determia</a:t>
            </a:r>
            <a:r>
              <a:rPr lang="es-ES" sz="1200" dirty="0"/>
              <a:t> la </a:t>
            </a:r>
            <a:r>
              <a:rPr lang="es-ES" sz="1200" dirty="0" err="1"/>
              <a:t>carboxilación</a:t>
            </a:r>
            <a:r>
              <a:rPr lang="es-ES" sz="1200" dirty="0"/>
              <a:t> </a:t>
            </a:r>
            <a:r>
              <a:rPr lang="es-ES" sz="1200" dirty="0" err="1"/>
              <a:t>postraduccional</a:t>
            </a:r>
            <a:r>
              <a:rPr lang="es-ES" sz="1200" dirty="0"/>
              <a:t> de residuos de ácido glutámico para formar el </a:t>
            </a:r>
            <a:r>
              <a:rPr lang="es-ES" sz="1200" dirty="0" err="1"/>
              <a:t>aa</a:t>
            </a:r>
            <a:r>
              <a:rPr lang="es-ES" sz="1200" dirty="0"/>
              <a:t> y-</a:t>
            </a:r>
            <a:r>
              <a:rPr lang="es-ES" sz="1200" dirty="0" err="1"/>
              <a:t>carboxiglutámico</a:t>
            </a:r>
            <a:r>
              <a:rPr lang="es-ES" sz="1200" dirty="0"/>
              <a:t> (GLA) los cuales </a:t>
            </a:r>
            <a:r>
              <a:rPr lang="es-ES" sz="1200" dirty="0" err="1"/>
              <a:t>estan</a:t>
            </a:r>
            <a:r>
              <a:rPr lang="es-ES" sz="1200" dirty="0"/>
              <a:t> implicados en importantes procesos tales como la coagulación y el metabolismo óseo.</a:t>
            </a:r>
          </a:p>
          <a:p>
            <a:endParaRPr lang="es-CL" dirty="0"/>
          </a:p>
        </p:txBody>
      </p:sp>
      <p:sp>
        <p:nvSpPr>
          <p:cNvPr id="4" name="Marcador de número de diapositiva 3"/>
          <p:cNvSpPr>
            <a:spLocks noGrp="1"/>
          </p:cNvSpPr>
          <p:nvPr>
            <p:ph type="sldNum" sz="quarter" idx="5"/>
          </p:nvPr>
        </p:nvSpPr>
        <p:spPr/>
        <p:txBody>
          <a:bodyPr/>
          <a:lstStyle/>
          <a:p>
            <a:fld id="{E20183F3-F46A-3341-9E36-6594B42FC93A}" type="slidenum">
              <a:rPr lang="es-ES" smtClean="0"/>
              <a:t>33</a:t>
            </a:fld>
            <a:endParaRPr lang="es-ES"/>
          </a:p>
        </p:txBody>
      </p:sp>
    </p:spTree>
    <p:extLst>
      <p:ext uri="{BB962C8B-B14F-4D97-AF65-F5344CB8AC3E}">
        <p14:creationId xmlns:p14="http://schemas.microsoft.com/office/powerpoint/2010/main" val="2124614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dirty="0"/>
              <a:t>Ac valproico</a:t>
            </a:r>
            <a:r>
              <a:rPr lang="es-CL" dirty="0">
                <a:sym typeface="Wingdings" pitchFamily="2" charset="2"/>
              </a:rPr>
              <a:t> </a:t>
            </a:r>
            <a:r>
              <a:rPr lang="es-ES" sz="1200" kern="1200" dirty="0">
                <a:solidFill>
                  <a:schemeClr val="dk1"/>
                </a:solidFill>
                <a:effectLst/>
                <a:latin typeface="+mn-lt"/>
                <a:ea typeface="+mn-ea"/>
                <a:cs typeface="+mn-cs"/>
              </a:rPr>
              <a:t>Hay una limitada </a:t>
            </a:r>
            <a:r>
              <a:rPr lang="es-ES" sz="1200" kern="1200" dirty="0" err="1">
                <a:solidFill>
                  <a:schemeClr val="dk1"/>
                </a:solidFill>
                <a:effectLst/>
                <a:latin typeface="+mn-lt"/>
                <a:ea typeface="+mn-ea"/>
                <a:cs typeface="+mn-cs"/>
              </a:rPr>
              <a:t>información</a:t>
            </a:r>
            <a:r>
              <a:rPr lang="es-ES" sz="1200" kern="1200" dirty="0">
                <a:solidFill>
                  <a:schemeClr val="dk1"/>
                </a:solidFill>
                <a:effectLst/>
                <a:latin typeface="+mn-lt"/>
                <a:ea typeface="+mn-ea"/>
                <a:cs typeface="+mn-cs"/>
              </a:rPr>
              <a:t> sobre el efecto beneficioso del uso concomitante de </a:t>
            </a:r>
            <a:r>
              <a:rPr lang="es-ES" sz="1200" kern="1200" dirty="0" err="1">
                <a:solidFill>
                  <a:schemeClr val="dk1"/>
                </a:solidFill>
                <a:effectLst/>
                <a:latin typeface="+mn-lt"/>
                <a:ea typeface="+mn-ea"/>
                <a:cs typeface="+mn-cs"/>
              </a:rPr>
              <a:t>carnitina</a:t>
            </a:r>
            <a:r>
              <a:rPr lang="es-ES" sz="1200" kern="1200" dirty="0">
                <a:solidFill>
                  <a:schemeClr val="dk1"/>
                </a:solidFill>
                <a:effectLst/>
                <a:latin typeface="+mn-lt"/>
                <a:ea typeface="+mn-ea"/>
                <a:cs typeface="+mn-cs"/>
              </a:rPr>
              <a:t>.</a:t>
            </a:r>
            <a:r>
              <a:rPr lang="es-ES" sz="1200" kern="1200" baseline="0" dirty="0">
                <a:solidFill>
                  <a:schemeClr val="dk1"/>
                </a:solidFill>
                <a:effectLst/>
                <a:latin typeface="+mn-lt"/>
                <a:ea typeface="+mn-ea"/>
                <a:cs typeface="+mn-cs"/>
              </a:rPr>
              <a:t> S</a:t>
            </a:r>
            <a:r>
              <a:rPr lang="es-ES" sz="1200" kern="1200" dirty="0">
                <a:solidFill>
                  <a:schemeClr val="dk1"/>
                </a:solidFill>
                <a:effectLst/>
                <a:latin typeface="+mn-lt"/>
                <a:ea typeface="+mn-ea"/>
                <a:cs typeface="+mn-cs"/>
              </a:rPr>
              <a:t>e requieren </a:t>
            </a:r>
            <a:r>
              <a:rPr lang="es-ES" sz="1200" kern="1200" dirty="0" err="1">
                <a:solidFill>
                  <a:schemeClr val="dk1"/>
                </a:solidFill>
                <a:effectLst/>
                <a:latin typeface="+mn-lt"/>
                <a:ea typeface="+mn-ea"/>
                <a:cs typeface="+mn-cs"/>
              </a:rPr>
              <a:t>más</a:t>
            </a:r>
            <a:r>
              <a:rPr lang="es-ES" sz="1200" kern="1200" dirty="0">
                <a:solidFill>
                  <a:schemeClr val="dk1"/>
                </a:solidFill>
                <a:effectLst/>
                <a:latin typeface="+mn-lt"/>
                <a:ea typeface="+mn-ea"/>
                <a:cs typeface="+mn-cs"/>
              </a:rPr>
              <a:t> estudios para evaluar su eficacia en la prevención de la </a:t>
            </a:r>
            <a:r>
              <a:rPr lang="es-ES" sz="1200" kern="1200" dirty="0" err="1">
                <a:solidFill>
                  <a:schemeClr val="dk1"/>
                </a:solidFill>
                <a:effectLst/>
                <a:latin typeface="+mn-lt"/>
                <a:ea typeface="+mn-ea"/>
                <a:cs typeface="+mn-cs"/>
              </a:rPr>
              <a:t>hepatotoxicidad</a:t>
            </a:r>
            <a:r>
              <a:rPr lang="es-ES" sz="1200" kern="1200" dirty="0">
                <a:solidFill>
                  <a:schemeClr val="dk1"/>
                </a:solidFill>
                <a:effectLst/>
                <a:latin typeface="+mn-lt"/>
                <a:ea typeface="+mn-ea"/>
                <a:cs typeface="+mn-cs"/>
              </a:rPr>
              <a:t> por </a:t>
            </a:r>
            <a:r>
              <a:rPr lang="es-ES" sz="1200" kern="1200" dirty="0" err="1">
                <a:solidFill>
                  <a:schemeClr val="dk1"/>
                </a:solidFill>
                <a:effectLst/>
                <a:latin typeface="+mn-lt"/>
                <a:ea typeface="+mn-ea"/>
                <a:cs typeface="+mn-cs"/>
              </a:rPr>
              <a:t>ácido</a:t>
            </a:r>
            <a:r>
              <a:rPr lang="es-ES" sz="1200" kern="1200" dirty="0">
                <a:solidFill>
                  <a:schemeClr val="dk1"/>
                </a:solidFill>
                <a:effectLst/>
                <a:latin typeface="+mn-lt"/>
                <a:ea typeface="+mn-ea"/>
                <a:cs typeface="+mn-cs"/>
              </a:rPr>
              <a:t> </a:t>
            </a:r>
            <a:r>
              <a:rPr lang="es-ES" sz="1200" kern="1200" dirty="0" err="1">
                <a:solidFill>
                  <a:schemeClr val="dk1"/>
                </a:solidFill>
                <a:effectLst/>
                <a:latin typeface="+mn-lt"/>
                <a:ea typeface="+mn-ea"/>
                <a:cs typeface="+mn-cs"/>
              </a:rPr>
              <a:t>valproico</a:t>
            </a:r>
            <a:r>
              <a:rPr lang="es-ES" sz="1200" kern="1200" dirty="0">
                <a:solidFill>
                  <a:schemeClr val="dk1"/>
                </a:solidFill>
                <a:effectLst/>
                <a:latin typeface="+mn-lt"/>
                <a:ea typeface="+mn-ea"/>
                <a:cs typeface="+mn-cs"/>
              </a:rPr>
              <a:t>. </a:t>
            </a:r>
            <a:endParaRPr lang="es-E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s-ES" sz="1200" dirty="0"/>
              <a:t>Utiliza la misma </a:t>
            </a:r>
            <a:r>
              <a:rPr lang="es-ES" sz="1200" dirty="0" err="1"/>
              <a:t>vía</a:t>
            </a:r>
            <a:r>
              <a:rPr lang="es-ES" sz="1200" dirty="0"/>
              <a:t> de entrada a la mitocondria que usan los </a:t>
            </a:r>
            <a:r>
              <a:rPr lang="es-ES" sz="1200" dirty="0" err="1"/>
              <a:t>ácidos</a:t>
            </a:r>
            <a:r>
              <a:rPr lang="es-ES" sz="1200" dirty="0"/>
              <a:t> grasos (L-</a:t>
            </a:r>
            <a:r>
              <a:rPr lang="es-ES" sz="1200" dirty="0" err="1"/>
              <a:t>carnitina</a:t>
            </a:r>
            <a:r>
              <a:rPr lang="es-ES" sz="1200" dirty="0"/>
              <a:t>) produciendo metabolitos inactivos</a:t>
            </a:r>
          </a:p>
          <a:p>
            <a:endParaRPr lang="es-CL" dirty="0"/>
          </a:p>
        </p:txBody>
      </p:sp>
      <p:sp>
        <p:nvSpPr>
          <p:cNvPr id="4" name="Marcador de número de diapositiva 3"/>
          <p:cNvSpPr>
            <a:spLocks noGrp="1"/>
          </p:cNvSpPr>
          <p:nvPr>
            <p:ph type="sldNum" sz="quarter" idx="5"/>
          </p:nvPr>
        </p:nvSpPr>
        <p:spPr/>
        <p:txBody>
          <a:bodyPr/>
          <a:lstStyle/>
          <a:p>
            <a:fld id="{E20183F3-F46A-3341-9E36-6594B42FC93A}" type="slidenum">
              <a:rPr lang="es-ES" smtClean="0"/>
              <a:t>34</a:t>
            </a:fld>
            <a:endParaRPr lang="es-ES"/>
          </a:p>
        </p:txBody>
      </p:sp>
    </p:spTree>
    <p:extLst>
      <p:ext uri="{BB962C8B-B14F-4D97-AF65-F5344CB8AC3E}">
        <p14:creationId xmlns:p14="http://schemas.microsoft.com/office/powerpoint/2010/main" val="56147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B3C7120-E018-4F4B-8143-214C9CF3C670}" type="slidenum">
              <a:rPr lang="es-ES" smtClean="0"/>
              <a:t>35</a:t>
            </a:fld>
            <a:endParaRPr lang="es-ES"/>
          </a:p>
        </p:txBody>
      </p:sp>
    </p:spTree>
    <p:extLst>
      <p:ext uri="{BB962C8B-B14F-4D97-AF65-F5344CB8AC3E}">
        <p14:creationId xmlns:p14="http://schemas.microsoft.com/office/powerpoint/2010/main" val="4009023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Al administrar un medicamentos en un </a:t>
            </a:r>
            <a:r>
              <a:rPr lang="es-CL" dirty="0" err="1"/>
              <a:t>vehiculo</a:t>
            </a:r>
            <a:r>
              <a:rPr lang="es-CL" dirty="0"/>
              <a:t> diferente al agua hay que</a:t>
            </a:r>
            <a:r>
              <a:rPr lang="es-CL" baseline="0" dirty="0"/>
              <a:t> tener en cuenta características como: pH, presencia de enzimas, dificultad para homogenizar </a:t>
            </a:r>
            <a:endParaRPr lang="es-CL" dirty="0"/>
          </a:p>
        </p:txBody>
      </p:sp>
      <p:sp>
        <p:nvSpPr>
          <p:cNvPr id="4" name="Marcador de número de diapositiva 3"/>
          <p:cNvSpPr>
            <a:spLocks noGrp="1"/>
          </p:cNvSpPr>
          <p:nvPr>
            <p:ph type="sldNum" sz="quarter" idx="10"/>
          </p:nvPr>
        </p:nvSpPr>
        <p:spPr/>
        <p:txBody>
          <a:bodyPr/>
          <a:lstStyle/>
          <a:p>
            <a:fld id="{8C5B4F88-1B7F-4160-86E7-8130B8E34C67}" type="slidenum">
              <a:rPr lang="es-CL" smtClean="0"/>
              <a:t>36</a:t>
            </a:fld>
            <a:endParaRPr lang="es-CL"/>
          </a:p>
        </p:txBody>
      </p:sp>
    </p:spTree>
    <p:extLst>
      <p:ext uri="{BB962C8B-B14F-4D97-AF65-F5344CB8AC3E}">
        <p14:creationId xmlns:p14="http://schemas.microsoft.com/office/powerpoint/2010/main" val="26114976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E20183F3-F46A-3341-9E36-6594B42FC93A}" type="slidenum">
              <a:rPr lang="es-ES" smtClean="0"/>
              <a:t>37</a:t>
            </a:fld>
            <a:endParaRPr lang="es-ES"/>
          </a:p>
        </p:txBody>
      </p:sp>
    </p:spTree>
    <p:extLst>
      <p:ext uri="{BB962C8B-B14F-4D97-AF65-F5344CB8AC3E}">
        <p14:creationId xmlns:p14="http://schemas.microsoft.com/office/powerpoint/2010/main" val="36729978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E20183F3-F46A-3341-9E36-6594B42FC93A}" type="slidenum">
              <a:rPr lang="es-ES" smtClean="0"/>
              <a:t>38</a:t>
            </a:fld>
            <a:endParaRPr lang="es-ES"/>
          </a:p>
        </p:txBody>
      </p:sp>
    </p:spTree>
    <p:extLst>
      <p:ext uri="{BB962C8B-B14F-4D97-AF65-F5344CB8AC3E}">
        <p14:creationId xmlns:p14="http://schemas.microsoft.com/office/powerpoint/2010/main" val="2123609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E20183F3-F46A-3341-9E36-6594B42FC93A}" type="slidenum">
              <a:rPr lang="es-ES" smtClean="0"/>
              <a:t>39</a:t>
            </a:fld>
            <a:endParaRPr lang="es-ES"/>
          </a:p>
        </p:txBody>
      </p:sp>
    </p:spTree>
    <p:extLst>
      <p:ext uri="{BB962C8B-B14F-4D97-AF65-F5344CB8AC3E}">
        <p14:creationId xmlns:p14="http://schemas.microsoft.com/office/powerpoint/2010/main" val="338238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200" dirty="0">
                <a:solidFill>
                  <a:srgbClr val="595959"/>
                </a:solidFill>
                <a:latin typeface="Arial"/>
                <a:cs typeface="Arial"/>
              </a:rPr>
              <a:t>Según Lourenço (2001), una interacción entre un nutriente y un medicamento puede definirse como:</a:t>
            </a:r>
          </a:p>
          <a:p>
            <a:endParaRPr lang="es-CL" dirty="0"/>
          </a:p>
        </p:txBody>
      </p:sp>
      <p:sp>
        <p:nvSpPr>
          <p:cNvPr id="4" name="Marcador de número de diapositiva 3"/>
          <p:cNvSpPr>
            <a:spLocks noGrp="1"/>
          </p:cNvSpPr>
          <p:nvPr>
            <p:ph type="sldNum" sz="quarter" idx="5"/>
          </p:nvPr>
        </p:nvSpPr>
        <p:spPr/>
        <p:txBody>
          <a:bodyPr/>
          <a:lstStyle/>
          <a:p>
            <a:fld id="{E20183F3-F46A-3341-9E36-6594B42FC93A}" type="slidenum">
              <a:rPr lang="es-ES" smtClean="0"/>
              <a:t>4</a:t>
            </a:fld>
            <a:endParaRPr lang="es-ES"/>
          </a:p>
        </p:txBody>
      </p:sp>
    </p:spTree>
    <p:extLst>
      <p:ext uri="{BB962C8B-B14F-4D97-AF65-F5344CB8AC3E}">
        <p14:creationId xmlns:p14="http://schemas.microsoft.com/office/powerpoint/2010/main" val="780097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kern="1200" dirty="0">
                <a:solidFill>
                  <a:schemeClr val="tx1"/>
                </a:solidFill>
                <a:effectLst/>
                <a:latin typeface="+mn-lt"/>
                <a:ea typeface="+mn-ea"/>
                <a:cs typeface="+mn-cs"/>
              </a:rPr>
              <a:t>Hay una serie de factores que va a influir en la aparición de este tipo de interacciones, y ellos serán dependientes de cualquiera de los tres agentes implicados en el proceso: paciente, medicamento y alimento. </a:t>
            </a:r>
            <a:endParaRPr lang="es-CL" dirty="0"/>
          </a:p>
          <a:p>
            <a:r>
              <a:rPr lang="es-CL" sz="1200" i="1" kern="1200" dirty="0">
                <a:solidFill>
                  <a:schemeClr val="tx1"/>
                </a:solidFill>
                <a:effectLst/>
                <a:latin typeface="+mn-lt"/>
                <a:ea typeface="+mn-ea"/>
                <a:cs typeface="+mn-cs"/>
              </a:rPr>
              <a:t>Paciente: </a:t>
            </a:r>
            <a:r>
              <a:rPr lang="es-CL" sz="1200" kern="1200" dirty="0">
                <a:solidFill>
                  <a:schemeClr val="tx1"/>
                </a:solidFill>
                <a:effectLst/>
                <a:latin typeface="+mn-lt"/>
                <a:ea typeface="+mn-ea"/>
                <a:cs typeface="+mn-cs"/>
              </a:rPr>
              <a:t>las interacciones entre alimentos y fármacos no van a ocurrir de igual manera en todo tipo de pacientes, algunas condiciones de éstos pueden hacer más susceptible al individuo a sufrirlas: edad (más sensibles los ancianos o niños pequeños), sexo, estados carenciales (malnutrición), determinados estados fisiológicos (embarazo), algunas patologías (enfermedades cardiovasculares, diabéticos...). </a:t>
            </a:r>
          </a:p>
          <a:p>
            <a:r>
              <a:rPr lang="es-CL" sz="1200" i="1" kern="1200" dirty="0">
                <a:solidFill>
                  <a:schemeClr val="tx1"/>
                </a:solidFill>
                <a:effectLst/>
                <a:latin typeface="+mn-lt"/>
                <a:ea typeface="+mn-ea"/>
                <a:cs typeface="+mn-cs"/>
              </a:rPr>
              <a:t>Medicamento: </a:t>
            </a:r>
            <a:r>
              <a:rPr lang="es-CL" sz="1200" kern="1200" dirty="0">
                <a:solidFill>
                  <a:schemeClr val="tx1"/>
                </a:solidFill>
                <a:effectLst/>
                <a:latin typeface="+mn-lt"/>
                <a:ea typeface="+mn-ea"/>
                <a:cs typeface="+mn-cs"/>
              </a:rPr>
              <a:t>cuanto más estrecho sea el rango terapéutico de un fármaco, mayores pueden ser las modificaciones sufridas en la respuesta terapéutica ante pequeñas variaciones de su farmacocinética o farmacodinámica. Ejem- plo: digoxina, anticoagulantes orales, antidiabéticos orales o la teofilina de liberación retardada. </a:t>
            </a:r>
          </a:p>
          <a:p>
            <a:r>
              <a:rPr lang="es-CL" sz="1200" i="1" kern="1200" dirty="0">
                <a:solidFill>
                  <a:schemeClr val="tx1"/>
                </a:solidFill>
                <a:effectLst/>
                <a:latin typeface="+mn-lt"/>
                <a:ea typeface="+mn-ea"/>
                <a:cs typeface="+mn-cs"/>
              </a:rPr>
              <a:t>Alimento: </a:t>
            </a:r>
            <a:r>
              <a:rPr lang="es-CL" sz="1200" kern="1200" dirty="0">
                <a:solidFill>
                  <a:schemeClr val="tx1"/>
                </a:solidFill>
                <a:effectLst/>
                <a:latin typeface="+mn-lt"/>
                <a:ea typeface="+mn-ea"/>
                <a:cs typeface="+mn-cs"/>
              </a:rPr>
              <a:t>será importante en las interacciones con medicamentos la com-posición de la dieta (proteínas, carbohidratos, grasas) y el volumen de líquido ingerido con la dosis. Se conocen algunos componentes de los alimentos especialmente implicados en este tipo de interacciones: tiramina, sodio, potasio, fibra, leche y derivados lácteos, zumos de frutas y cafeína. </a:t>
            </a:r>
          </a:p>
          <a:p>
            <a:endParaRPr lang="es-CL" dirty="0"/>
          </a:p>
        </p:txBody>
      </p:sp>
      <p:sp>
        <p:nvSpPr>
          <p:cNvPr id="4" name="Marcador de número de diapositiva 3"/>
          <p:cNvSpPr>
            <a:spLocks noGrp="1"/>
          </p:cNvSpPr>
          <p:nvPr>
            <p:ph type="sldNum" sz="quarter" idx="5"/>
          </p:nvPr>
        </p:nvSpPr>
        <p:spPr/>
        <p:txBody>
          <a:bodyPr/>
          <a:lstStyle/>
          <a:p>
            <a:fld id="{E20183F3-F46A-3341-9E36-6594B42FC93A}" type="slidenum">
              <a:rPr lang="es-ES" smtClean="0"/>
              <a:t>5</a:t>
            </a:fld>
            <a:endParaRPr lang="es-ES"/>
          </a:p>
        </p:txBody>
      </p:sp>
    </p:spTree>
    <p:extLst>
      <p:ext uri="{BB962C8B-B14F-4D97-AF65-F5344CB8AC3E}">
        <p14:creationId xmlns:p14="http://schemas.microsoft.com/office/powerpoint/2010/main" val="161210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E20183F3-F46A-3341-9E36-6594B42FC93A}" type="slidenum">
              <a:rPr lang="es-ES" smtClean="0"/>
              <a:t>6</a:t>
            </a:fld>
            <a:endParaRPr lang="es-ES"/>
          </a:p>
        </p:txBody>
      </p:sp>
    </p:spTree>
    <p:extLst>
      <p:ext uri="{BB962C8B-B14F-4D97-AF65-F5344CB8AC3E}">
        <p14:creationId xmlns:p14="http://schemas.microsoft.com/office/powerpoint/2010/main" val="1620984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E20183F3-F46A-3341-9E36-6594B42FC93A}" type="slidenum">
              <a:rPr lang="es-ES" smtClean="0"/>
              <a:t>7</a:t>
            </a:fld>
            <a:endParaRPr lang="es-ES"/>
          </a:p>
        </p:txBody>
      </p:sp>
    </p:spTree>
    <p:extLst>
      <p:ext uri="{BB962C8B-B14F-4D97-AF65-F5344CB8AC3E}">
        <p14:creationId xmlns:p14="http://schemas.microsoft.com/office/powerpoint/2010/main" val="3737022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20183F3-F46A-3341-9E36-6594B42FC93A}" type="slidenum">
              <a:rPr lang="es-ES" smtClean="0"/>
              <a:t>8</a:t>
            </a:fld>
            <a:endParaRPr lang="es-ES"/>
          </a:p>
        </p:txBody>
      </p:sp>
    </p:spTree>
    <p:extLst>
      <p:ext uri="{BB962C8B-B14F-4D97-AF65-F5344CB8AC3E}">
        <p14:creationId xmlns:p14="http://schemas.microsoft.com/office/powerpoint/2010/main" val="1325664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kern="1200" dirty="0">
                <a:solidFill>
                  <a:schemeClr val="tx1"/>
                </a:solidFill>
                <a:effectLst/>
                <a:latin typeface="+mn-lt"/>
                <a:ea typeface="+mn-ea"/>
                <a:cs typeface="+mn-cs"/>
              </a:rPr>
              <a:t>El </a:t>
            </a:r>
            <a:r>
              <a:rPr lang="es-CL" sz="1200" i="1" kern="1200" dirty="0">
                <a:solidFill>
                  <a:schemeClr val="tx1"/>
                </a:solidFill>
                <a:effectLst/>
                <a:latin typeface="+mn-lt"/>
                <a:ea typeface="+mn-ea"/>
                <a:cs typeface="+mn-cs"/>
              </a:rPr>
              <a:t>retraso en la absorción </a:t>
            </a:r>
            <a:r>
              <a:rPr lang="es-CL" sz="1200" kern="1200" dirty="0">
                <a:solidFill>
                  <a:schemeClr val="tx1"/>
                </a:solidFill>
                <a:effectLst/>
                <a:latin typeface="+mn-lt"/>
                <a:ea typeface="+mn-ea"/>
                <a:cs typeface="+mn-cs"/>
              </a:rPr>
              <a:t>del medicamento a veces no tiene mayor importancia, pero puede tenerla si se trata de un analgésico, ya que interesa que ade- más de efectivo sea rápido; es el caso del paracetamol, en el que es aconsejable que se tome con el estómago vacío, porque su acción analgésica será experimentada antes por el paciente. </a:t>
            </a:r>
          </a:p>
          <a:p>
            <a:endParaRPr lang="es-CL" dirty="0"/>
          </a:p>
        </p:txBody>
      </p:sp>
      <p:sp>
        <p:nvSpPr>
          <p:cNvPr id="4" name="Marcador de número de diapositiva 3"/>
          <p:cNvSpPr>
            <a:spLocks noGrp="1"/>
          </p:cNvSpPr>
          <p:nvPr>
            <p:ph type="sldNum" sz="quarter" idx="5"/>
          </p:nvPr>
        </p:nvSpPr>
        <p:spPr/>
        <p:txBody>
          <a:bodyPr/>
          <a:lstStyle/>
          <a:p>
            <a:fld id="{E20183F3-F46A-3341-9E36-6594B42FC93A}" type="slidenum">
              <a:rPr lang="es-ES" smtClean="0"/>
              <a:t>9</a:t>
            </a:fld>
            <a:endParaRPr lang="es-ES"/>
          </a:p>
        </p:txBody>
      </p:sp>
    </p:spTree>
    <p:extLst>
      <p:ext uri="{BB962C8B-B14F-4D97-AF65-F5344CB8AC3E}">
        <p14:creationId xmlns:p14="http://schemas.microsoft.com/office/powerpoint/2010/main" val="974825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Imagen 12" descr="se-alimenatari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8" name="Rectángulo 7"/>
          <p:cNvSpPr/>
          <p:nvPr userDrawn="1"/>
        </p:nvSpPr>
        <p:spPr>
          <a:xfrm>
            <a:off x="3851762" y="3305526"/>
            <a:ext cx="5333689" cy="1292133"/>
          </a:xfrm>
          <a:prstGeom prst="rect">
            <a:avLst/>
          </a:prstGeom>
          <a:solidFill>
            <a:srgbClr val="3D7E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Subtitle 2"/>
          <p:cNvSpPr>
            <a:spLocks noGrp="1"/>
          </p:cNvSpPr>
          <p:nvPr>
            <p:ph type="subTitle" idx="1"/>
          </p:nvPr>
        </p:nvSpPr>
        <p:spPr>
          <a:xfrm>
            <a:off x="4019687" y="3930252"/>
            <a:ext cx="4969303" cy="562438"/>
          </a:xfrm>
        </p:spPr>
        <p:txBody>
          <a:bodyPr>
            <a:normAutofit/>
          </a:bodyPr>
          <a:lstStyle>
            <a:lvl1pPr marL="0" indent="0" algn="l">
              <a:buNone/>
              <a:defRPr sz="1100" i="1" baseline="0">
                <a:solidFill>
                  <a:srgbClr val="F2F2F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2" name="Title 1"/>
          <p:cNvSpPr>
            <a:spLocks noGrp="1"/>
          </p:cNvSpPr>
          <p:nvPr>
            <p:ph type="ctrTitle"/>
          </p:nvPr>
        </p:nvSpPr>
        <p:spPr>
          <a:xfrm>
            <a:off x="4019687" y="3402232"/>
            <a:ext cx="4969303" cy="545409"/>
          </a:xfrm>
        </p:spPr>
        <p:txBody>
          <a:bodyPr lIns="108000" tIns="46800" bIns="46800">
            <a:noAutofit/>
          </a:bodyPr>
          <a:lstStyle>
            <a:lvl1pPr algn="l">
              <a:defRPr sz="2000">
                <a:solidFill>
                  <a:schemeClr val="bg1"/>
                </a:solidFill>
                <a:latin typeface="Arial"/>
                <a:cs typeface="Arial"/>
              </a:defRPr>
            </a:lvl1pPr>
          </a:lstStyle>
          <a:p>
            <a:endParaRPr lang="en-US" dirty="0"/>
          </a:p>
        </p:txBody>
      </p:sp>
      <p:sp>
        <p:nvSpPr>
          <p:cNvPr id="9" name="Rectángulo 8"/>
          <p:cNvSpPr/>
          <p:nvPr userDrawn="1"/>
        </p:nvSpPr>
        <p:spPr>
          <a:xfrm>
            <a:off x="-9918" y="-19846"/>
            <a:ext cx="9153918" cy="1260138"/>
          </a:xfrm>
          <a:prstGeom prst="rect">
            <a:avLst/>
          </a:pr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 name="Imagen 9" descr="logo-u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378" y="218284"/>
            <a:ext cx="1472184" cy="845820"/>
          </a:xfrm>
          <a:prstGeom prst="rect">
            <a:avLst/>
          </a:prstGeom>
        </p:spPr>
      </p:pic>
      <p:sp>
        <p:nvSpPr>
          <p:cNvPr id="12" name="CuadroTexto 11"/>
          <p:cNvSpPr txBox="1"/>
          <p:nvPr userDrawn="1"/>
        </p:nvSpPr>
        <p:spPr>
          <a:xfrm>
            <a:off x="3306867" y="251757"/>
            <a:ext cx="5660524" cy="748154"/>
          </a:xfrm>
          <a:prstGeom prst="rect">
            <a:avLst/>
          </a:prstGeom>
          <a:noFill/>
        </p:spPr>
        <p:txBody>
          <a:bodyPr wrap="none" rtlCol="0">
            <a:spAutoFit/>
          </a:bodyPr>
          <a:lstStyle/>
          <a:p>
            <a:pPr algn="r">
              <a:lnSpc>
                <a:spcPct val="110000"/>
              </a:lnSpc>
            </a:pPr>
            <a:r>
              <a:rPr lang="es-ES" sz="2200" b="1">
                <a:solidFill>
                  <a:srgbClr val="3D7EDB"/>
                </a:solidFill>
                <a:latin typeface="Arial"/>
                <a:cs typeface="Arial"/>
              </a:rPr>
              <a:t>Carrera de Nutrición y Dietética</a:t>
            </a:r>
            <a:br>
              <a:rPr lang="es-ES" sz="2200" b="1">
                <a:solidFill>
                  <a:srgbClr val="3D7EDB"/>
                </a:solidFill>
                <a:latin typeface="Arial"/>
                <a:cs typeface="Arial"/>
              </a:rPr>
            </a:br>
            <a:r>
              <a:rPr lang="es-ES" sz="1700" b="0">
                <a:solidFill>
                  <a:srgbClr val="3D7EDB"/>
                </a:solidFill>
                <a:latin typeface="+mn-lt"/>
                <a:cs typeface="Arial"/>
              </a:rPr>
              <a:t>Departamento Ciencias de Salud </a:t>
            </a:r>
            <a:r>
              <a:rPr lang="es-ES" sz="1700" b="0" baseline="0">
                <a:solidFill>
                  <a:srgbClr val="3D7EDB"/>
                </a:solidFill>
                <a:latin typeface="Arial"/>
                <a:cs typeface="Arial"/>
              </a:rPr>
              <a:t>- </a:t>
            </a:r>
            <a:r>
              <a:rPr lang="es-ES" sz="1700" b="0">
                <a:solidFill>
                  <a:srgbClr val="3D7EDB"/>
                </a:solidFill>
                <a:latin typeface="Arial"/>
                <a:cs typeface="Arial"/>
              </a:rPr>
              <a:t>Facultad de Medicina</a:t>
            </a:r>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Slide Number Placeholder 5"/>
          <p:cNvSpPr>
            <a:spLocks noGrp="1"/>
          </p:cNvSpPr>
          <p:nvPr>
            <p:ph type="sldNum" sz="quarter" idx="4"/>
          </p:nvPr>
        </p:nvSpPr>
        <p:spPr>
          <a:xfrm>
            <a:off x="8712881" y="4774413"/>
            <a:ext cx="431119" cy="273844"/>
          </a:xfrm>
          <a:prstGeom prst="rect">
            <a:avLst/>
          </a:prstGeom>
          <a:solidFill>
            <a:srgbClr val="3D7EDB"/>
          </a:solidFill>
          <a:ln>
            <a:noFill/>
          </a:ln>
        </p:spPr>
        <p:txBody>
          <a:bodyPr tIns="108000" bIns="108000" anchor="ctr"/>
          <a:lstStyle>
            <a:lvl1pPr algn="ctr">
              <a:defRPr sz="800">
                <a:solidFill>
                  <a:schemeClr val="bg1"/>
                </a:solidFill>
              </a:defRPr>
            </a:lvl1pPr>
          </a:lstStyle>
          <a:p>
            <a:fld id="{2066355A-084C-D24E-9AD2-7E4FC41EA627}" type="slidenum">
              <a:rPr lang="en-US" smtClean="0"/>
              <a:pPr/>
              <a:t>‹Nº›</a:t>
            </a:fld>
            <a:endParaRPr lang="en-US"/>
          </a:p>
        </p:txBody>
      </p:sp>
      <p:sp>
        <p:nvSpPr>
          <p:cNvPr id="6" name="Footer Placeholder 4"/>
          <p:cNvSpPr>
            <a:spLocks noGrp="1"/>
          </p:cNvSpPr>
          <p:nvPr>
            <p:ph type="ftr" sz="quarter" idx="3"/>
          </p:nvPr>
        </p:nvSpPr>
        <p:spPr>
          <a:xfrm>
            <a:off x="457201" y="4775618"/>
            <a:ext cx="8229599" cy="273844"/>
          </a:xfrm>
          <a:prstGeom prst="rect">
            <a:avLst/>
          </a:prstGeom>
        </p:spPr>
        <p:txBody>
          <a:bodyPr vert="horz" lIns="91440" tIns="108000" rIns="91440" bIns="108000" rtlCol="0" anchor="ctr"/>
          <a:lstStyle>
            <a:lvl1pPr algn="r">
              <a:defRPr sz="800" i="1">
                <a:solidFill>
                  <a:schemeClr val="tx1">
                    <a:tint val="75000"/>
                  </a:schemeClr>
                </a:solidFill>
              </a:defRPr>
            </a:lvl1pPr>
          </a:lstStyle>
          <a:p>
            <a:r>
              <a:rPr lang="en-US"/>
              <a:t>Carrera de Nutrición y Dietética - Departamento Ciencias de Salud Facultad de Medicina</a:t>
            </a:r>
            <a:endParaRPr lang="en-US" sz="700"/>
          </a:p>
        </p:txBody>
      </p:sp>
    </p:spTree>
    <p:extLst>
      <p:ext uri="{BB962C8B-B14F-4D97-AF65-F5344CB8AC3E}">
        <p14:creationId xmlns:p14="http://schemas.microsoft.com/office/powerpoint/2010/main" val="108471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Slide Number Placeholder 5"/>
          <p:cNvSpPr>
            <a:spLocks noGrp="1"/>
          </p:cNvSpPr>
          <p:nvPr>
            <p:ph type="sldNum" sz="quarter" idx="4"/>
          </p:nvPr>
        </p:nvSpPr>
        <p:spPr>
          <a:xfrm>
            <a:off x="8712881" y="4774413"/>
            <a:ext cx="431119" cy="273844"/>
          </a:xfrm>
          <a:prstGeom prst="rect">
            <a:avLst/>
          </a:prstGeom>
          <a:solidFill>
            <a:srgbClr val="3D7EDB"/>
          </a:solidFill>
          <a:ln>
            <a:noFill/>
          </a:ln>
        </p:spPr>
        <p:txBody>
          <a:bodyPr tIns="108000" bIns="108000" anchor="ctr"/>
          <a:lstStyle>
            <a:lvl1pPr algn="ctr">
              <a:defRPr sz="800">
                <a:solidFill>
                  <a:schemeClr val="bg1"/>
                </a:solidFill>
              </a:defRPr>
            </a:lvl1pPr>
          </a:lstStyle>
          <a:p>
            <a:fld id="{2066355A-084C-D24E-9AD2-7E4FC41EA627}" type="slidenum">
              <a:rPr lang="en-US" smtClean="0"/>
              <a:pPr/>
              <a:t>‹Nº›</a:t>
            </a:fld>
            <a:endParaRPr lang="en-US"/>
          </a:p>
        </p:txBody>
      </p:sp>
      <p:sp>
        <p:nvSpPr>
          <p:cNvPr id="6" name="Text Placeholder 2"/>
          <p:cNvSpPr>
            <a:spLocks noGrp="1"/>
          </p:cNvSpPr>
          <p:nvPr>
            <p:ph type="body" idx="10"/>
          </p:nvPr>
        </p:nvSpPr>
        <p:spPr>
          <a:xfrm>
            <a:off x="457200" y="4286075"/>
            <a:ext cx="8229600" cy="317487"/>
          </a:xfrm>
        </p:spPr>
        <p:txBody>
          <a:bodyPr vert="horz" lIns="91438" tIns="107997" rIns="91438" bIns="107997" rtlCol="0" anchor="ctr">
            <a:noAutofit/>
          </a:bodyPr>
          <a:lstStyle>
            <a:lvl1pPr marL="342892" indent="-342892" algn="r">
              <a:buNone/>
              <a:defRPr lang="en-US" sz="900" b="1" dirty="0" smtClean="0">
                <a:solidFill>
                  <a:schemeClr val="tx1">
                    <a:tint val="75000"/>
                  </a:schemeClr>
                </a:solidFill>
              </a:defRPr>
            </a:lvl1pPr>
          </a:lstStyle>
          <a:p>
            <a:pPr marL="0" lvl="0" indent="0"/>
            <a:r>
              <a:rPr lang="es-ES_tradnl" dirty="0"/>
              <a:t>Haga clic para modificar el estilo de texto del patrón</a:t>
            </a:r>
          </a:p>
        </p:txBody>
      </p:sp>
      <p:sp>
        <p:nvSpPr>
          <p:cNvPr id="7" name="Footer Placeholder 4"/>
          <p:cNvSpPr>
            <a:spLocks noGrp="1"/>
          </p:cNvSpPr>
          <p:nvPr>
            <p:ph type="ftr" sz="quarter" idx="3"/>
          </p:nvPr>
        </p:nvSpPr>
        <p:spPr>
          <a:xfrm>
            <a:off x="457201" y="4775618"/>
            <a:ext cx="8229599" cy="273844"/>
          </a:xfrm>
          <a:prstGeom prst="rect">
            <a:avLst/>
          </a:prstGeom>
        </p:spPr>
        <p:txBody>
          <a:bodyPr vert="horz" lIns="91440" tIns="108000" rIns="91440" bIns="108000" rtlCol="0" anchor="ctr"/>
          <a:lstStyle>
            <a:lvl1pPr algn="r">
              <a:defRPr sz="800" i="1">
                <a:solidFill>
                  <a:schemeClr val="tx1">
                    <a:tint val="75000"/>
                  </a:schemeClr>
                </a:solidFill>
              </a:defRPr>
            </a:lvl1pPr>
          </a:lstStyle>
          <a:p>
            <a:r>
              <a:rPr lang="en-US"/>
              <a:t>Carrera de Nutrición y Dietética - Departamento Ciencias de Salud Facultad de Medicina</a:t>
            </a:r>
            <a:endParaRPr lang="en-US" sz="700"/>
          </a:p>
        </p:txBody>
      </p:sp>
    </p:spTree>
    <p:extLst>
      <p:ext uri="{BB962C8B-B14F-4D97-AF65-F5344CB8AC3E}">
        <p14:creationId xmlns:p14="http://schemas.microsoft.com/office/powerpoint/2010/main" val="10509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ángulo 6"/>
          <p:cNvSpPr/>
          <p:nvPr userDrawn="1"/>
        </p:nvSpPr>
        <p:spPr>
          <a:xfrm>
            <a:off x="0" y="0"/>
            <a:ext cx="9144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Slide Number Placeholder 5"/>
          <p:cNvSpPr>
            <a:spLocks noGrp="1"/>
          </p:cNvSpPr>
          <p:nvPr>
            <p:ph type="sldNum" sz="quarter" idx="4"/>
          </p:nvPr>
        </p:nvSpPr>
        <p:spPr>
          <a:xfrm>
            <a:off x="8712881" y="4774413"/>
            <a:ext cx="431119" cy="273844"/>
          </a:xfrm>
          <a:prstGeom prst="rect">
            <a:avLst/>
          </a:prstGeom>
          <a:solidFill>
            <a:srgbClr val="3D7EDB"/>
          </a:solidFill>
          <a:ln>
            <a:noFill/>
          </a:ln>
        </p:spPr>
        <p:txBody>
          <a:bodyPr tIns="108000" bIns="108000" anchor="ctr"/>
          <a:lstStyle>
            <a:lvl1pPr algn="ctr">
              <a:defRPr sz="800">
                <a:solidFill>
                  <a:schemeClr val="bg1"/>
                </a:solidFill>
              </a:defRPr>
            </a:lvl1pPr>
          </a:lstStyle>
          <a:p>
            <a:fld id="{2066355A-084C-D24E-9AD2-7E4FC41EA627}" type="slidenum">
              <a:rPr lang="en-US" smtClean="0"/>
              <a:pPr/>
              <a:t>‹Nº›</a:t>
            </a:fld>
            <a:endParaRPr lang="en-US"/>
          </a:p>
        </p:txBody>
      </p:sp>
      <p:sp>
        <p:nvSpPr>
          <p:cNvPr id="6" name="Footer Placeholder 4"/>
          <p:cNvSpPr>
            <a:spLocks noGrp="1"/>
          </p:cNvSpPr>
          <p:nvPr>
            <p:ph type="ftr" sz="quarter" idx="3"/>
          </p:nvPr>
        </p:nvSpPr>
        <p:spPr>
          <a:xfrm>
            <a:off x="457201" y="4775618"/>
            <a:ext cx="8229599" cy="273844"/>
          </a:xfrm>
          <a:prstGeom prst="rect">
            <a:avLst/>
          </a:prstGeom>
        </p:spPr>
        <p:txBody>
          <a:bodyPr vert="horz" lIns="91440" tIns="108000" rIns="91440" bIns="108000" rtlCol="0" anchor="ctr"/>
          <a:lstStyle>
            <a:lvl1pPr algn="r">
              <a:defRPr sz="800" i="1">
                <a:solidFill>
                  <a:schemeClr val="tx1">
                    <a:tint val="75000"/>
                  </a:schemeClr>
                </a:solidFill>
              </a:defRPr>
            </a:lvl1pPr>
          </a:lstStyle>
          <a:p>
            <a:r>
              <a:rPr lang="en-US"/>
              <a:t>Carrera de Nutrición y Dietética - Departamento Ciencias de Salud Facultad de Medicina</a:t>
            </a:r>
            <a:endParaRPr lang="en-US" sz="700"/>
          </a:p>
        </p:txBody>
      </p:sp>
    </p:spTree>
    <p:extLst>
      <p:ext uri="{BB962C8B-B14F-4D97-AF65-F5344CB8AC3E}">
        <p14:creationId xmlns:p14="http://schemas.microsoft.com/office/powerpoint/2010/main" val="1249224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453536"/>
          </a:xfrm>
        </p:spPr>
        <p:txBody>
          <a:bodyPr anchor="ctr"/>
          <a:lstStyle>
            <a:lvl1pPr algn="l">
              <a:defRPr sz="2000" b="1"/>
            </a:lvl1pPr>
          </a:lstStyle>
          <a:p>
            <a:r>
              <a:rPr lang="en-US" dirty="0"/>
              <a:t>Click to edit</a:t>
            </a:r>
          </a:p>
        </p:txBody>
      </p:sp>
      <p:sp>
        <p:nvSpPr>
          <p:cNvPr id="3" name="Content Placeholder 2"/>
          <p:cNvSpPr>
            <a:spLocks noGrp="1"/>
          </p:cNvSpPr>
          <p:nvPr>
            <p:ph idx="1"/>
          </p:nvPr>
        </p:nvSpPr>
        <p:spPr>
          <a:xfrm>
            <a:off x="3575050" y="204788"/>
            <a:ext cx="5111750" cy="438983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Marcador de imágenes prediseñadas 10"/>
          <p:cNvSpPr>
            <a:spLocks noGrp="1"/>
          </p:cNvSpPr>
          <p:nvPr>
            <p:ph type="clipArt" sz="quarter" idx="12"/>
          </p:nvPr>
        </p:nvSpPr>
        <p:spPr>
          <a:xfrm>
            <a:off x="457201" y="843847"/>
            <a:ext cx="3008313" cy="3750776"/>
          </a:xfrm>
        </p:spPr>
        <p:txBody>
          <a:bodyPr/>
          <a:lstStyle/>
          <a:p>
            <a:endParaRPr lang="es-ES"/>
          </a:p>
        </p:txBody>
      </p:sp>
      <p:cxnSp>
        <p:nvCxnSpPr>
          <p:cNvPr id="13" name="Conector recto 12"/>
          <p:cNvCxnSpPr/>
          <p:nvPr userDrawn="1"/>
        </p:nvCxnSpPr>
        <p:spPr>
          <a:xfrm>
            <a:off x="457200" y="214334"/>
            <a:ext cx="0" cy="443989"/>
          </a:xfrm>
          <a:prstGeom prst="line">
            <a:avLst/>
          </a:prstGeom>
          <a:ln w="12700">
            <a:solidFill>
              <a:srgbClr val="3D7EDB"/>
            </a:solidFill>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a:spLocks noGrp="1"/>
          </p:cNvSpPr>
          <p:nvPr>
            <p:ph type="sldNum" sz="quarter" idx="4"/>
          </p:nvPr>
        </p:nvSpPr>
        <p:spPr>
          <a:xfrm>
            <a:off x="8712881" y="4774413"/>
            <a:ext cx="431119" cy="273844"/>
          </a:xfrm>
          <a:prstGeom prst="rect">
            <a:avLst/>
          </a:prstGeom>
          <a:solidFill>
            <a:srgbClr val="3D7EDB"/>
          </a:solidFill>
          <a:ln>
            <a:noFill/>
          </a:ln>
        </p:spPr>
        <p:txBody>
          <a:bodyPr tIns="108000" bIns="108000" anchor="ctr"/>
          <a:lstStyle>
            <a:lvl1pPr algn="ctr">
              <a:defRPr sz="800">
                <a:solidFill>
                  <a:schemeClr val="bg1"/>
                </a:solidFill>
              </a:defRPr>
            </a:lvl1pPr>
          </a:lstStyle>
          <a:p>
            <a:fld id="{2066355A-084C-D24E-9AD2-7E4FC41EA627}" type="slidenum">
              <a:rPr lang="en-US" smtClean="0"/>
              <a:pPr/>
              <a:t>‹Nº›</a:t>
            </a:fld>
            <a:endParaRPr lang="en-US"/>
          </a:p>
        </p:txBody>
      </p:sp>
      <p:sp>
        <p:nvSpPr>
          <p:cNvPr id="9" name="Footer Placeholder 4"/>
          <p:cNvSpPr>
            <a:spLocks noGrp="1"/>
          </p:cNvSpPr>
          <p:nvPr>
            <p:ph type="ftr" sz="quarter" idx="3"/>
          </p:nvPr>
        </p:nvSpPr>
        <p:spPr>
          <a:xfrm>
            <a:off x="457201" y="4775618"/>
            <a:ext cx="8229599" cy="273844"/>
          </a:xfrm>
          <a:prstGeom prst="rect">
            <a:avLst/>
          </a:prstGeom>
        </p:spPr>
        <p:txBody>
          <a:bodyPr vert="horz" lIns="91440" tIns="108000" rIns="91440" bIns="108000" rtlCol="0" anchor="ctr"/>
          <a:lstStyle>
            <a:lvl1pPr algn="r">
              <a:defRPr sz="800" i="1">
                <a:solidFill>
                  <a:schemeClr val="tx1">
                    <a:tint val="75000"/>
                  </a:schemeClr>
                </a:solidFill>
              </a:defRPr>
            </a:lvl1pPr>
          </a:lstStyle>
          <a:p>
            <a:r>
              <a:rPr lang="en-US"/>
              <a:t>Carrera de Nutrición y Dietética - Departamento Ciencias de Salud Facultad de Medicina</a:t>
            </a:r>
            <a:endParaRPr lang="en-US" sz="700"/>
          </a:p>
        </p:txBody>
      </p:sp>
    </p:spTree>
    <p:extLst>
      <p:ext uri="{BB962C8B-B14F-4D97-AF65-F5344CB8AC3E}">
        <p14:creationId xmlns:p14="http://schemas.microsoft.com/office/powerpoint/2010/main" val="121822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ángulo 8"/>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5983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Rectángulo 5"/>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5" name="Imagen 4" descr="UC color TR-0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2017" y="1301836"/>
            <a:ext cx="4393901" cy="2539828"/>
          </a:xfrm>
          <a:prstGeom prst="rect">
            <a:avLst/>
          </a:prstGeom>
        </p:spPr>
      </p:pic>
    </p:spTree>
    <p:extLst>
      <p:ext uri="{BB962C8B-B14F-4D97-AF65-F5344CB8AC3E}">
        <p14:creationId xmlns:p14="http://schemas.microsoft.com/office/powerpoint/2010/main" val="2844754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5B939E5B-A936-40C2-9B92-B69076BF1924}" type="datetimeFigureOut">
              <a:rPr lang="es-CL" smtClean="0"/>
              <a:t>08-06-20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B68D815-A1ED-4979-AA85-4D62B660FF33}" type="slidenum">
              <a:rPr lang="es-CL" smtClean="0"/>
              <a:t>‹Nº›</a:t>
            </a:fld>
            <a:endParaRPr lang="es-CL"/>
          </a:p>
        </p:txBody>
      </p:sp>
    </p:spTree>
    <p:extLst>
      <p:ext uri="{BB962C8B-B14F-4D97-AF65-F5344CB8AC3E}">
        <p14:creationId xmlns:p14="http://schemas.microsoft.com/office/powerpoint/2010/main" val="258026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4"/>
          </p:nvPr>
        </p:nvSpPr>
        <p:spPr>
          <a:xfrm>
            <a:off x="8712881" y="4774413"/>
            <a:ext cx="431119" cy="273844"/>
          </a:xfrm>
          <a:prstGeom prst="rect">
            <a:avLst/>
          </a:prstGeom>
          <a:solidFill>
            <a:srgbClr val="3D7EDB"/>
          </a:solidFill>
          <a:ln>
            <a:noFill/>
          </a:ln>
        </p:spPr>
        <p:txBody>
          <a:bodyPr tIns="108000" bIns="108000" anchor="ctr"/>
          <a:lstStyle>
            <a:lvl1pPr algn="ctr">
              <a:defRPr sz="800">
                <a:solidFill>
                  <a:schemeClr val="bg1"/>
                </a:solidFill>
              </a:defRPr>
            </a:lvl1pPr>
          </a:lstStyle>
          <a:p>
            <a:fld id="{2066355A-084C-D24E-9AD2-7E4FC41EA627}" type="slidenum">
              <a:rPr lang="en-US" smtClean="0"/>
              <a:pPr/>
              <a:t>‹Nº›</a:t>
            </a:fld>
            <a:endParaRPr lang="en-US"/>
          </a:p>
        </p:txBody>
      </p:sp>
      <p:sp>
        <p:nvSpPr>
          <p:cNvPr id="7" name="Footer Placeholder 4"/>
          <p:cNvSpPr>
            <a:spLocks noGrp="1"/>
          </p:cNvSpPr>
          <p:nvPr>
            <p:ph type="ftr" sz="quarter" idx="3"/>
          </p:nvPr>
        </p:nvSpPr>
        <p:spPr>
          <a:xfrm>
            <a:off x="457201" y="4775618"/>
            <a:ext cx="8229599" cy="273844"/>
          </a:xfrm>
          <a:prstGeom prst="rect">
            <a:avLst/>
          </a:prstGeom>
        </p:spPr>
        <p:txBody>
          <a:bodyPr vert="horz" lIns="91440" tIns="108000" rIns="91440" bIns="108000" rtlCol="0" anchor="ctr"/>
          <a:lstStyle>
            <a:lvl1pPr algn="r">
              <a:defRPr sz="800" i="1">
                <a:solidFill>
                  <a:schemeClr val="tx1">
                    <a:tint val="75000"/>
                  </a:schemeClr>
                </a:solidFill>
              </a:defRPr>
            </a:lvl1pPr>
          </a:lstStyle>
          <a:p>
            <a:r>
              <a:rPr lang="en-US"/>
              <a:t>Carrera de Nutrición y Dietética - Departamento Ciencias de Salud Facultad de Medicina</a:t>
            </a:r>
            <a:endParaRPr lang="en-US" sz="700"/>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869192"/>
            <a:ext cx="8229600" cy="3312000"/>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457200" y="4286075"/>
            <a:ext cx="8229600" cy="317487"/>
          </a:xfrm>
        </p:spPr>
        <p:txBody>
          <a:bodyPr vert="horz" lIns="91440" tIns="108000" rIns="91440" bIns="108000" rtlCol="0" anchor="ctr">
            <a:noAutofit/>
          </a:bodyPr>
          <a:lstStyle>
            <a:lvl1pPr algn="r">
              <a:defRPr lang="en-US" sz="900" b="1" dirty="0" smtClean="0">
                <a:solidFill>
                  <a:schemeClr val="tx1">
                    <a:tint val="75000"/>
                  </a:schemeClr>
                </a:solidFill>
              </a:defRPr>
            </a:lvl1pPr>
          </a:lstStyle>
          <a:p>
            <a:pPr marL="0" lvl="0" indent="0">
              <a:buNone/>
            </a:pPr>
            <a:r>
              <a:rPr lang="en-US" dirty="0"/>
              <a:t>Click to edit Master text styles</a:t>
            </a:r>
          </a:p>
        </p:txBody>
      </p:sp>
      <p:sp>
        <p:nvSpPr>
          <p:cNvPr id="14" name="Slide Number Placeholder 5"/>
          <p:cNvSpPr>
            <a:spLocks noGrp="1"/>
          </p:cNvSpPr>
          <p:nvPr>
            <p:ph type="sldNum" sz="quarter" idx="4"/>
          </p:nvPr>
        </p:nvSpPr>
        <p:spPr>
          <a:xfrm>
            <a:off x="8712881" y="4774413"/>
            <a:ext cx="431119" cy="273844"/>
          </a:xfrm>
          <a:prstGeom prst="rect">
            <a:avLst/>
          </a:prstGeom>
          <a:solidFill>
            <a:srgbClr val="3D7EDB"/>
          </a:solidFill>
          <a:ln>
            <a:noFill/>
          </a:ln>
        </p:spPr>
        <p:txBody>
          <a:bodyPr tIns="108000" bIns="108000" anchor="ctr"/>
          <a:lstStyle>
            <a:lvl1pPr algn="ctr">
              <a:defRPr sz="800">
                <a:solidFill>
                  <a:schemeClr val="bg1"/>
                </a:solidFill>
              </a:defRPr>
            </a:lvl1pPr>
          </a:lstStyle>
          <a:p>
            <a:fld id="{2066355A-084C-D24E-9AD2-7E4FC41EA627}" type="slidenum">
              <a:rPr lang="en-US" smtClean="0"/>
              <a:pPr/>
              <a:t>‹Nº›</a:t>
            </a:fld>
            <a:endParaRPr lang="en-US"/>
          </a:p>
        </p:txBody>
      </p:sp>
      <p:sp>
        <p:nvSpPr>
          <p:cNvPr id="8" name="Footer Placeholder 4"/>
          <p:cNvSpPr>
            <a:spLocks noGrp="1"/>
          </p:cNvSpPr>
          <p:nvPr>
            <p:ph type="ftr" sz="quarter" idx="3"/>
          </p:nvPr>
        </p:nvSpPr>
        <p:spPr>
          <a:xfrm>
            <a:off x="457201" y="4775618"/>
            <a:ext cx="8229599" cy="273844"/>
          </a:xfrm>
          <a:prstGeom prst="rect">
            <a:avLst/>
          </a:prstGeom>
        </p:spPr>
        <p:txBody>
          <a:bodyPr vert="horz" lIns="91440" tIns="108000" rIns="91440" bIns="108000" rtlCol="0" anchor="ctr"/>
          <a:lstStyle>
            <a:lvl1pPr algn="r">
              <a:defRPr sz="800" i="1">
                <a:solidFill>
                  <a:schemeClr val="tx1">
                    <a:tint val="75000"/>
                  </a:schemeClr>
                </a:solidFill>
              </a:defRPr>
            </a:lvl1pPr>
          </a:lstStyle>
          <a:p>
            <a:r>
              <a:rPr lang="en-US"/>
              <a:t>Carrera de Nutrición y Dietética - Departamento Ciencias de Salud Facultad de Medicina</a:t>
            </a:r>
            <a:endParaRPr lang="en-US" sz="700"/>
          </a:p>
        </p:txBody>
      </p:sp>
    </p:spTree>
    <p:extLst>
      <p:ext uri="{BB962C8B-B14F-4D97-AF65-F5344CB8AC3E}">
        <p14:creationId xmlns:p14="http://schemas.microsoft.com/office/powerpoint/2010/main" val="1051596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2" name="Rectángulo 11"/>
          <p:cNvSpPr/>
          <p:nvPr userDrawn="1"/>
        </p:nvSpPr>
        <p:spPr>
          <a:xfrm>
            <a:off x="0" y="0"/>
            <a:ext cx="9144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s-ES"/>
          </a:p>
        </p:txBody>
      </p:sp>
      <p:sp>
        <p:nvSpPr>
          <p:cNvPr id="13" name="Title 1"/>
          <p:cNvSpPr>
            <a:spLocks noGrp="1"/>
          </p:cNvSpPr>
          <p:nvPr>
            <p:ph type="title"/>
          </p:nvPr>
        </p:nvSpPr>
        <p:spPr>
          <a:xfrm>
            <a:off x="4392818" y="1039725"/>
            <a:ext cx="4420565" cy="532222"/>
          </a:xfrm>
        </p:spPr>
        <p:txBody>
          <a:bodyPr vert="horz" lIns="91438" tIns="45719" rIns="91438" bIns="45719" rtlCol="0" anchor="t">
            <a:noAutofit/>
          </a:bodyPr>
          <a:lstStyle>
            <a:lvl1pPr>
              <a:defRPr lang="en-US" sz="2400" b="1" cap="all" dirty="0"/>
            </a:lvl1pPr>
          </a:lstStyle>
          <a:p>
            <a:pPr lvl="0" algn="l"/>
            <a:r>
              <a:rPr lang="es-ES_tradnl" dirty="0"/>
              <a:t>Clic para editar título</a:t>
            </a:r>
            <a:endParaRPr lang="en-US" dirty="0"/>
          </a:p>
        </p:txBody>
      </p:sp>
      <p:sp>
        <p:nvSpPr>
          <p:cNvPr id="14" name="Text Placeholder 2"/>
          <p:cNvSpPr>
            <a:spLocks noGrp="1"/>
          </p:cNvSpPr>
          <p:nvPr>
            <p:ph type="body" idx="1"/>
          </p:nvPr>
        </p:nvSpPr>
        <p:spPr>
          <a:xfrm>
            <a:off x="4392818" y="1699205"/>
            <a:ext cx="4420565" cy="1125140"/>
          </a:xfrm>
        </p:spPr>
        <p:txBody>
          <a:bodyPr vert="horz" lIns="91438" tIns="45719" rIns="91438" bIns="45719" rtlCol="0" anchor="t">
            <a:normAutofit/>
          </a:bodyPr>
          <a:lstStyle>
            <a:lvl1pPr marL="342892" indent="-342892">
              <a:buNone/>
              <a:defRPr lang="en-US" sz="1800" dirty="0" smtClean="0">
                <a:solidFill>
                  <a:schemeClr val="tx1">
                    <a:tint val="75000"/>
                  </a:schemeClr>
                </a:solidFill>
              </a:defRPr>
            </a:lvl1pPr>
          </a:lstStyle>
          <a:p>
            <a:pPr marL="0" lvl="0" indent="0"/>
            <a:r>
              <a:rPr lang="es-ES_tradnl" dirty="0"/>
              <a:t>Haga clic para modificar el estilo de texto del patrón</a:t>
            </a:r>
          </a:p>
        </p:txBody>
      </p:sp>
      <p:sp>
        <p:nvSpPr>
          <p:cNvPr id="15" name="Marcador de imágenes prediseñadas 10"/>
          <p:cNvSpPr>
            <a:spLocks noGrp="1"/>
          </p:cNvSpPr>
          <p:nvPr>
            <p:ph type="clipArt" sz="quarter" idx="12"/>
          </p:nvPr>
        </p:nvSpPr>
        <p:spPr>
          <a:xfrm>
            <a:off x="0" y="0"/>
            <a:ext cx="4013650" cy="5143500"/>
          </a:xfrm>
        </p:spPr>
        <p:txBody>
          <a:bodyPr/>
          <a:lstStyle/>
          <a:p>
            <a:r>
              <a:rPr lang="es-ES_tradnl"/>
              <a:t>Haga clic en el icono para agregar una imagen prediseñada</a:t>
            </a:r>
            <a:endParaRPr lang="es-ES"/>
          </a:p>
        </p:txBody>
      </p:sp>
      <p:sp>
        <p:nvSpPr>
          <p:cNvPr id="17" name="Slide Number Placeholder 5"/>
          <p:cNvSpPr>
            <a:spLocks noGrp="1"/>
          </p:cNvSpPr>
          <p:nvPr>
            <p:ph type="sldNum" sz="quarter" idx="4"/>
          </p:nvPr>
        </p:nvSpPr>
        <p:spPr>
          <a:xfrm>
            <a:off x="8712882" y="4774413"/>
            <a:ext cx="431119" cy="273844"/>
          </a:xfrm>
          <a:prstGeom prst="rect">
            <a:avLst/>
          </a:prstGeom>
          <a:solidFill>
            <a:srgbClr val="3D7EDB"/>
          </a:solidFill>
          <a:ln>
            <a:noFill/>
          </a:ln>
        </p:spPr>
        <p:txBody>
          <a:bodyPr lIns="68580" tIns="107997" rIns="68580" bIns="107997" anchor="ctr"/>
          <a:lstStyle>
            <a:lvl1pPr algn="ctr">
              <a:defRPr sz="800">
                <a:solidFill>
                  <a:schemeClr val="bg1"/>
                </a:solidFill>
              </a:defRPr>
            </a:lvl1pPr>
          </a:lstStyle>
          <a:p>
            <a:fld id="{48F63A3B-78C7-47BE-AE5E-E10140E04643}" type="slidenum">
              <a:rPr lang="en-US" smtClean="0"/>
              <a:pPr/>
              <a:t>‹Nº›</a:t>
            </a:fld>
            <a:endParaRPr lang="en-US"/>
          </a:p>
        </p:txBody>
      </p:sp>
      <p:sp>
        <p:nvSpPr>
          <p:cNvPr id="9" name="Footer Placeholder 4"/>
          <p:cNvSpPr>
            <a:spLocks noGrp="1"/>
          </p:cNvSpPr>
          <p:nvPr>
            <p:ph type="ftr" sz="quarter" idx="3"/>
          </p:nvPr>
        </p:nvSpPr>
        <p:spPr>
          <a:xfrm>
            <a:off x="4392818" y="4775618"/>
            <a:ext cx="4293982" cy="273844"/>
          </a:xfrm>
          <a:prstGeom prst="rect">
            <a:avLst/>
          </a:prstGeom>
        </p:spPr>
        <p:txBody>
          <a:bodyPr vert="horz" lIns="91440" tIns="108000" rIns="91440" bIns="108000" rtlCol="0" anchor="ctr"/>
          <a:lstStyle>
            <a:lvl1pPr algn="r">
              <a:defRPr sz="800" i="1">
                <a:solidFill>
                  <a:schemeClr val="tx1">
                    <a:tint val="75000"/>
                  </a:schemeClr>
                </a:solidFill>
              </a:defRPr>
            </a:lvl1pPr>
          </a:lstStyle>
          <a:p>
            <a:r>
              <a:rPr lang="en-US"/>
              <a:t>Carrera de Nutrición y Dietética - Departamento Ciencias de Salud Facultad de Medicina</a:t>
            </a:r>
            <a:endParaRPr lang="en-US" sz="700"/>
          </a:p>
        </p:txBody>
      </p:sp>
    </p:spTree>
    <p:extLst>
      <p:ext uri="{BB962C8B-B14F-4D97-AF65-F5344CB8AC3E}">
        <p14:creationId xmlns:p14="http://schemas.microsoft.com/office/powerpoint/2010/main" val="5215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ángulo 4"/>
          <p:cNvSpPr/>
          <p:nvPr userDrawn="1"/>
        </p:nvSpPr>
        <p:spPr>
          <a:xfrm>
            <a:off x="0" y="0"/>
            <a:ext cx="9144000" cy="5143500"/>
          </a:xfrm>
          <a:prstGeom prst="rect">
            <a:avLst/>
          </a:prstGeom>
          <a:solidFill>
            <a:srgbClr val="3D7E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itle 1"/>
          <p:cNvSpPr>
            <a:spLocks noGrp="1"/>
          </p:cNvSpPr>
          <p:nvPr>
            <p:ph type="title"/>
          </p:nvPr>
        </p:nvSpPr>
        <p:spPr>
          <a:xfrm>
            <a:off x="3992563" y="3305176"/>
            <a:ext cx="4502150" cy="1021556"/>
          </a:xfrm>
        </p:spPr>
        <p:txBody>
          <a:bodyPr anchor="t"/>
          <a:lstStyle>
            <a:lvl1pPr algn="l">
              <a:defRPr sz="24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992563" y="2180035"/>
            <a:ext cx="4502150" cy="1125140"/>
          </a:xfrm>
        </p:spPr>
        <p:txBody>
          <a:bodyPr anchor="b">
            <a:normAutofit/>
          </a:bodyPr>
          <a:lstStyle>
            <a:lvl1pPr marL="0" indent="0">
              <a:buNone/>
              <a:defRPr sz="1800">
                <a:solidFill>
                  <a:srgbClr val="F2F2F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Marcador de imágenes prediseñadas 10"/>
          <p:cNvSpPr>
            <a:spLocks noGrp="1"/>
          </p:cNvSpPr>
          <p:nvPr>
            <p:ph type="clipArt" sz="quarter" idx="12"/>
          </p:nvPr>
        </p:nvSpPr>
        <p:spPr>
          <a:xfrm>
            <a:off x="0" y="0"/>
            <a:ext cx="3270250" cy="5143500"/>
          </a:xfrm>
        </p:spPr>
        <p:txBody>
          <a:bodyPr/>
          <a:lstStyle>
            <a:lvl1pPr>
              <a:defRPr>
                <a:solidFill>
                  <a:schemeClr val="bg1"/>
                </a:solidFill>
              </a:defRPr>
            </a:lvl1pPr>
          </a:lstStyle>
          <a:p>
            <a:endParaRPr lang="es-ES"/>
          </a:p>
        </p:txBody>
      </p:sp>
    </p:spTree>
    <p:extLst>
      <p:ext uri="{BB962C8B-B14F-4D97-AF65-F5344CB8AC3E}">
        <p14:creationId xmlns:p14="http://schemas.microsoft.com/office/powerpoint/2010/main" val="3097104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ángulo 3"/>
          <p:cNvSpPr/>
          <p:nvPr userDrawn="1"/>
        </p:nvSpPr>
        <p:spPr>
          <a:xfrm>
            <a:off x="0" y="0"/>
            <a:ext cx="9144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Title 1"/>
          <p:cNvSpPr>
            <a:spLocks noGrp="1"/>
          </p:cNvSpPr>
          <p:nvPr>
            <p:ph type="title"/>
          </p:nvPr>
        </p:nvSpPr>
        <p:spPr>
          <a:xfrm>
            <a:off x="722313" y="2519203"/>
            <a:ext cx="7772400" cy="1021556"/>
          </a:xfrm>
        </p:spPr>
        <p:txBody>
          <a:bodyPr anchor="t"/>
          <a:lstStyle>
            <a:lvl1pPr algn="ctr">
              <a:defRPr sz="2800" b="1" cap="all"/>
            </a:lvl1pPr>
          </a:lstStyle>
          <a:p>
            <a:r>
              <a:rPr lang="es-ES_tradnl" dirty="0"/>
              <a:t>Clic para editar título</a:t>
            </a:r>
            <a:endParaRPr lang="en-US" dirty="0"/>
          </a:p>
        </p:txBody>
      </p:sp>
      <p:sp>
        <p:nvSpPr>
          <p:cNvPr id="6" name="Text Placeholder 2"/>
          <p:cNvSpPr>
            <a:spLocks noGrp="1"/>
          </p:cNvSpPr>
          <p:nvPr>
            <p:ph type="body" idx="1"/>
          </p:nvPr>
        </p:nvSpPr>
        <p:spPr>
          <a:xfrm>
            <a:off x="722313" y="1394062"/>
            <a:ext cx="7772400" cy="1125140"/>
          </a:xfrm>
        </p:spPr>
        <p:txBody>
          <a:bodyPr anchor="b">
            <a:normAutofit/>
          </a:bodyPr>
          <a:lstStyle>
            <a:lvl1pPr marL="0" indent="0" algn="ctr">
              <a:lnSpc>
                <a:spcPct val="120000"/>
              </a:lnSpc>
              <a:buNone/>
              <a:defRPr sz="18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_tradnl" dirty="0"/>
              <a:t>Haga clic para modificar el estilo de texto del patrón</a:t>
            </a:r>
          </a:p>
        </p:txBody>
      </p:sp>
    </p:spTree>
    <p:extLst>
      <p:ext uri="{BB962C8B-B14F-4D97-AF65-F5344CB8AC3E}">
        <p14:creationId xmlns:p14="http://schemas.microsoft.com/office/powerpoint/2010/main" val="112239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Encabezado de sección">
    <p:spTree>
      <p:nvGrpSpPr>
        <p:cNvPr id="1" name=""/>
        <p:cNvGrpSpPr/>
        <p:nvPr/>
      </p:nvGrpSpPr>
      <p:grpSpPr>
        <a:xfrm>
          <a:off x="0" y="0"/>
          <a:ext cx="0" cy="0"/>
          <a:chOff x="0" y="0"/>
          <a:chExt cx="0" cy="0"/>
        </a:xfrm>
      </p:grpSpPr>
      <p:sp>
        <p:nvSpPr>
          <p:cNvPr id="4" name="Rectángulo 3"/>
          <p:cNvSpPr/>
          <p:nvPr/>
        </p:nvSpPr>
        <p:spPr>
          <a:xfrm>
            <a:off x="0" y="0"/>
            <a:ext cx="9144000" cy="5143500"/>
          </a:xfrm>
          <a:prstGeom prst="rect">
            <a:avLst/>
          </a:prstGeom>
          <a:solidFill>
            <a:srgbClr val="3D7EDB"/>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s-ES"/>
          </a:p>
        </p:txBody>
      </p:sp>
      <p:sp>
        <p:nvSpPr>
          <p:cNvPr id="2" name="Title 1"/>
          <p:cNvSpPr>
            <a:spLocks noGrp="1"/>
          </p:cNvSpPr>
          <p:nvPr>
            <p:ph type="title"/>
          </p:nvPr>
        </p:nvSpPr>
        <p:spPr>
          <a:xfrm>
            <a:off x="722313" y="2887503"/>
            <a:ext cx="7772400" cy="1021556"/>
          </a:xfrm>
        </p:spPr>
        <p:txBody>
          <a:bodyPr anchor="t"/>
          <a:lstStyle>
            <a:lvl1pPr algn="ctr">
              <a:defRPr sz="2800" b="1" cap="all">
                <a:solidFill>
                  <a:schemeClr val="bg1"/>
                </a:solidFill>
              </a:defRPr>
            </a:lvl1pPr>
          </a:lstStyle>
          <a:p>
            <a:r>
              <a:rPr lang="es-ES_tradnl" dirty="0"/>
              <a:t>Clic para editar título</a:t>
            </a:r>
            <a:endParaRPr lang="en-US" dirty="0"/>
          </a:p>
        </p:txBody>
      </p:sp>
      <p:sp>
        <p:nvSpPr>
          <p:cNvPr id="3" name="Text Placeholder 2"/>
          <p:cNvSpPr>
            <a:spLocks noGrp="1"/>
          </p:cNvSpPr>
          <p:nvPr>
            <p:ph type="body" idx="1"/>
          </p:nvPr>
        </p:nvSpPr>
        <p:spPr>
          <a:xfrm>
            <a:off x="722313" y="1762362"/>
            <a:ext cx="7772400" cy="1125140"/>
          </a:xfrm>
        </p:spPr>
        <p:txBody>
          <a:bodyPr anchor="b">
            <a:normAutofit/>
          </a:bodyPr>
          <a:lstStyle>
            <a:lvl1pPr marL="0" indent="0" algn="ctr">
              <a:buNone/>
              <a:defRPr sz="1800">
                <a:solidFill>
                  <a:schemeClr val="bg1"/>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_tradnl" dirty="0"/>
              <a:t>Haga clic para modificar el estilo de texto del patrón</a:t>
            </a:r>
          </a:p>
        </p:txBody>
      </p:sp>
    </p:spTree>
    <p:extLst>
      <p:ext uri="{BB962C8B-B14F-4D97-AF65-F5344CB8AC3E}">
        <p14:creationId xmlns:p14="http://schemas.microsoft.com/office/powerpoint/2010/main" val="641728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865359"/>
            <a:ext cx="4038600" cy="3679133"/>
          </a:xfrm>
        </p:spPr>
        <p:txBody>
          <a:bodyPr>
            <a:normAutofit/>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65359"/>
            <a:ext cx="4038600" cy="3679133"/>
          </a:xfrm>
        </p:spPr>
        <p:txBody>
          <a:bodyPr>
            <a:normAutofit/>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8712881" y="4774413"/>
            <a:ext cx="431119" cy="273844"/>
          </a:xfrm>
          <a:prstGeom prst="rect">
            <a:avLst/>
          </a:prstGeom>
          <a:solidFill>
            <a:srgbClr val="3D7EDB"/>
          </a:solidFill>
          <a:ln>
            <a:noFill/>
          </a:ln>
        </p:spPr>
        <p:txBody>
          <a:bodyPr tIns="108000" bIns="108000" anchor="ctr"/>
          <a:lstStyle>
            <a:lvl1pPr algn="ctr">
              <a:defRPr sz="800">
                <a:solidFill>
                  <a:schemeClr val="bg1"/>
                </a:solidFill>
              </a:defRPr>
            </a:lvl1pPr>
          </a:lstStyle>
          <a:p>
            <a:fld id="{2066355A-084C-D24E-9AD2-7E4FC41EA627}" type="slidenum">
              <a:rPr lang="en-US" smtClean="0"/>
              <a:pPr/>
              <a:t>‹Nº›</a:t>
            </a:fld>
            <a:endParaRPr lang="en-US"/>
          </a:p>
        </p:txBody>
      </p:sp>
      <p:sp>
        <p:nvSpPr>
          <p:cNvPr id="8" name="Footer Placeholder 4"/>
          <p:cNvSpPr>
            <a:spLocks noGrp="1"/>
          </p:cNvSpPr>
          <p:nvPr>
            <p:ph type="ftr" sz="quarter" idx="3"/>
          </p:nvPr>
        </p:nvSpPr>
        <p:spPr>
          <a:xfrm>
            <a:off x="457201" y="4775618"/>
            <a:ext cx="8229599" cy="273844"/>
          </a:xfrm>
          <a:prstGeom prst="rect">
            <a:avLst/>
          </a:prstGeom>
        </p:spPr>
        <p:txBody>
          <a:bodyPr vert="horz" lIns="91440" tIns="108000" rIns="91440" bIns="108000" rtlCol="0" anchor="ctr"/>
          <a:lstStyle>
            <a:lvl1pPr algn="r">
              <a:defRPr sz="800" i="1">
                <a:solidFill>
                  <a:schemeClr val="tx1">
                    <a:tint val="75000"/>
                  </a:schemeClr>
                </a:solidFill>
              </a:defRPr>
            </a:lvl1pPr>
          </a:lstStyle>
          <a:p>
            <a:r>
              <a:rPr lang="en-US"/>
              <a:t>Carrera de Nutrición y Dietética - Departamento Ciencias de Salud Facultad de Medicina</a:t>
            </a:r>
            <a:endParaRPr lang="en-US" sz="700"/>
          </a:p>
        </p:txBody>
      </p:sp>
    </p:spTree>
    <p:extLst>
      <p:ext uri="{BB962C8B-B14F-4D97-AF65-F5344CB8AC3E}">
        <p14:creationId xmlns:p14="http://schemas.microsoft.com/office/powerpoint/2010/main" val="126059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39960"/>
            <a:ext cx="4040188" cy="503999"/>
          </a:xfrm>
          <a:solidFill>
            <a:schemeClr val="bg1">
              <a:lumMod val="95000"/>
            </a:schemeClr>
          </a:solidFill>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476375"/>
            <a:ext cx="4040188" cy="3118247"/>
          </a:xfrm>
        </p:spPr>
        <p:txBody>
          <a:bodyPr>
            <a:normAutofit/>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839960"/>
            <a:ext cx="4041775" cy="503999"/>
          </a:xfrm>
          <a:solidFill>
            <a:schemeClr val="bg1">
              <a:lumMod val="95000"/>
            </a:schemeClr>
          </a:solidFill>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476375"/>
            <a:ext cx="4041775" cy="3118247"/>
          </a:xfrm>
        </p:spPr>
        <p:txBody>
          <a:bodyPr>
            <a:normAutofit/>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11"/>
          </p:nvPr>
        </p:nvSpPr>
        <p:spPr>
          <a:xfrm>
            <a:off x="8712881" y="4774413"/>
            <a:ext cx="431119" cy="273844"/>
          </a:xfrm>
          <a:prstGeom prst="rect">
            <a:avLst/>
          </a:prstGeom>
          <a:solidFill>
            <a:srgbClr val="3D7EDB"/>
          </a:solidFill>
          <a:ln>
            <a:noFill/>
          </a:ln>
        </p:spPr>
        <p:txBody>
          <a:bodyPr tIns="108000" bIns="108000" anchor="ctr"/>
          <a:lstStyle>
            <a:lvl1pPr algn="ctr">
              <a:defRPr sz="800">
                <a:solidFill>
                  <a:schemeClr val="bg1"/>
                </a:solidFill>
              </a:defRPr>
            </a:lvl1pPr>
          </a:lstStyle>
          <a:p>
            <a:fld id="{2066355A-084C-D24E-9AD2-7E4FC41EA627}" type="slidenum">
              <a:rPr lang="en-US" smtClean="0"/>
              <a:pPr/>
              <a:t>‹Nº›</a:t>
            </a:fld>
            <a:endParaRPr lang="en-US"/>
          </a:p>
        </p:txBody>
      </p:sp>
      <p:sp>
        <p:nvSpPr>
          <p:cNvPr id="10" name="Footer Placeholder 4"/>
          <p:cNvSpPr>
            <a:spLocks noGrp="1"/>
          </p:cNvSpPr>
          <p:nvPr>
            <p:ph type="ftr" sz="quarter" idx="12"/>
          </p:nvPr>
        </p:nvSpPr>
        <p:spPr>
          <a:xfrm>
            <a:off x="457201" y="4775618"/>
            <a:ext cx="8229599" cy="273844"/>
          </a:xfrm>
          <a:prstGeom prst="rect">
            <a:avLst/>
          </a:prstGeom>
        </p:spPr>
        <p:txBody>
          <a:bodyPr vert="horz" lIns="91440" tIns="108000" rIns="91440" bIns="108000" rtlCol="0" anchor="ctr"/>
          <a:lstStyle>
            <a:lvl1pPr algn="r">
              <a:defRPr sz="800" i="1">
                <a:solidFill>
                  <a:schemeClr val="tx1">
                    <a:tint val="75000"/>
                  </a:schemeClr>
                </a:solidFill>
              </a:defRPr>
            </a:lvl1pPr>
          </a:lstStyle>
          <a:p>
            <a:r>
              <a:rPr lang="en-US"/>
              <a:t>Carrera de Nutrición y Dietética - Departamento Ciencias de Salud Facultad de Medicina</a:t>
            </a:r>
            <a:endParaRPr lang="en-US" sz="700"/>
          </a:p>
        </p:txBody>
      </p:sp>
    </p:spTree>
    <p:extLst>
      <p:ext uri="{BB962C8B-B14F-4D97-AF65-F5344CB8AC3E}">
        <p14:creationId xmlns:p14="http://schemas.microsoft.com/office/powerpoint/2010/main" val="248682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443989"/>
          </a:xfrm>
          <a:prstGeom prst="rect">
            <a:avLst/>
          </a:prstGeom>
        </p:spPr>
        <p:txBody>
          <a:bodyPr vert="horz" lIns="180000" tIns="108000" rIns="91440" bIns="108000" rtlCol="0" anchor="ctr">
            <a:noAutofit/>
          </a:bodyPr>
          <a:lstStyle/>
          <a:p>
            <a:r>
              <a:rPr lang="en-US" dirty="0"/>
              <a:t>Click to edit Master title style</a:t>
            </a:r>
          </a:p>
        </p:txBody>
      </p:sp>
      <p:sp>
        <p:nvSpPr>
          <p:cNvPr id="3" name="Text Placeholder 2"/>
          <p:cNvSpPr>
            <a:spLocks noGrp="1"/>
          </p:cNvSpPr>
          <p:nvPr>
            <p:ph type="body" idx="1"/>
          </p:nvPr>
        </p:nvSpPr>
        <p:spPr>
          <a:xfrm>
            <a:off x="457200" y="869193"/>
            <a:ext cx="8229600" cy="36752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1" y="4775618"/>
            <a:ext cx="8229599" cy="273844"/>
          </a:xfrm>
          <a:prstGeom prst="rect">
            <a:avLst/>
          </a:prstGeom>
        </p:spPr>
        <p:txBody>
          <a:bodyPr vert="horz" lIns="91440" tIns="108000" rIns="91440" bIns="108000" rtlCol="0" anchor="ctr"/>
          <a:lstStyle>
            <a:lvl1pPr algn="r">
              <a:defRPr sz="800" i="1">
                <a:solidFill>
                  <a:schemeClr val="tx1">
                    <a:tint val="75000"/>
                  </a:schemeClr>
                </a:solidFill>
              </a:defRPr>
            </a:lvl1pPr>
          </a:lstStyle>
          <a:p>
            <a:r>
              <a:rPr lang="en-US"/>
              <a:t>Carrera de Nutrición y Dietética - Departamento Ciencias de Salud Facultad de Medicina</a:t>
            </a:r>
            <a:endParaRPr lang="en-US" sz="700"/>
          </a:p>
        </p:txBody>
      </p:sp>
      <p:sp>
        <p:nvSpPr>
          <p:cNvPr id="8" name="Slide Number Placeholder 5"/>
          <p:cNvSpPr>
            <a:spLocks noGrp="1"/>
          </p:cNvSpPr>
          <p:nvPr>
            <p:ph type="sldNum" sz="quarter" idx="4"/>
          </p:nvPr>
        </p:nvSpPr>
        <p:spPr>
          <a:xfrm>
            <a:off x="8712881" y="4774413"/>
            <a:ext cx="431119" cy="273844"/>
          </a:xfrm>
          <a:prstGeom prst="rect">
            <a:avLst/>
          </a:prstGeom>
          <a:solidFill>
            <a:srgbClr val="3D7EDB"/>
          </a:solidFill>
          <a:ln>
            <a:noFill/>
          </a:ln>
        </p:spPr>
        <p:txBody>
          <a:bodyPr tIns="108000" bIns="108000" anchor="ctr"/>
          <a:lstStyle>
            <a:lvl1pPr algn="ctr">
              <a:defRPr sz="800">
                <a:solidFill>
                  <a:schemeClr val="bg1"/>
                </a:solidFill>
              </a:defRPr>
            </a:lvl1pPr>
          </a:lstStyle>
          <a:p>
            <a:fld id="{2066355A-084C-D24E-9AD2-7E4FC41EA627}" type="slidenum">
              <a:rPr lang="en-US" smtClean="0"/>
              <a:pPr/>
              <a:t>‹Nº›</a:t>
            </a:fld>
            <a:endParaRPr lang="en-US"/>
          </a:p>
        </p:txBody>
      </p:sp>
      <p:cxnSp>
        <p:nvCxnSpPr>
          <p:cNvPr id="10" name="Conector recto 9"/>
          <p:cNvCxnSpPr/>
          <p:nvPr userDrawn="1"/>
        </p:nvCxnSpPr>
        <p:spPr>
          <a:xfrm>
            <a:off x="457200" y="205979"/>
            <a:ext cx="0" cy="443989"/>
          </a:xfrm>
          <a:prstGeom prst="line">
            <a:avLst/>
          </a:prstGeom>
          <a:ln w="12700">
            <a:solidFill>
              <a:srgbClr val="3D7ED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67" r:id="rId3"/>
    <p:sldLayoutId id="2147493466" r:id="rId4"/>
    <p:sldLayoutId id="2147493465" r:id="rId5"/>
    <p:sldLayoutId id="2147493458" r:id="rId6"/>
    <p:sldLayoutId id="2147493470" r:id="rId7"/>
    <p:sldLayoutId id="2147493459" r:id="rId8"/>
    <p:sldLayoutId id="2147493460" r:id="rId9"/>
    <p:sldLayoutId id="2147493461" r:id="rId10"/>
    <p:sldLayoutId id="2147493469" r:id="rId11"/>
    <p:sldLayoutId id="2147493462" r:id="rId12"/>
    <p:sldLayoutId id="2147493463" r:id="rId13"/>
    <p:sldLayoutId id="2147493464" r:id="rId14"/>
    <p:sldLayoutId id="2147493468" r:id="rId15"/>
    <p:sldLayoutId id="2147493471" r:id="rId16"/>
  </p:sldLayoutIdLst>
  <p:hf sldNum="0" hdr="0" dt="0"/>
  <p:txStyles>
    <p:titleStyle>
      <a:lvl1pPr algn="l" defTabSz="457200" rtl="0" eaLnBrk="1" latinLnBrk="0" hangingPunct="1">
        <a:spcBef>
          <a:spcPct val="0"/>
        </a:spcBef>
        <a:buNone/>
        <a:defRPr sz="2800" b="1" kern="1200">
          <a:solidFill>
            <a:srgbClr val="3D7EDB"/>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8.png"/><Relationship Id="rId7" Type="http://schemas.openxmlformats.org/officeDocument/2006/relationships/diagramColors" Target="../diagrams/colors10.xm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7.xml"/><Relationship Id="rId1" Type="http://schemas.openxmlformats.org/officeDocument/2006/relationships/slideLayout" Target="../slideLayouts/slideLayout1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8.xml"/><Relationship Id="rId1" Type="http://schemas.openxmlformats.org/officeDocument/2006/relationships/slideLayout" Target="../slideLayouts/slideLayout1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9"/>
          <p:cNvSpPr>
            <a:spLocks noGrp="1"/>
          </p:cNvSpPr>
          <p:nvPr>
            <p:ph type="subTitle" idx="1"/>
          </p:nvPr>
        </p:nvSpPr>
        <p:spPr>
          <a:xfrm>
            <a:off x="3936381" y="3757960"/>
            <a:ext cx="5052610" cy="790485"/>
          </a:xfrm>
        </p:spPr>
        <p:txBody>
          <a:bodyPr>
            <a:normAutofit lnSpcReduction="10000"/>
          </a:bodyPr>
          <a:lstStyle/>
          <a:p>
            <a:pPr lvl="0" defTabSz="914400">
              <a:lnSpc>
                <a:spcPct val="120000"/>
              </a:lnSpc>
              <a:spcBef>
                <a:spcPts val="0"/>
              </a:spcBef>
              <a:defRPr/>
            </a:pPr>
            <a:r>
              <a:rPr lang="es-CL" sz="1200" b="1" i="0" dirty="0">
                <a:solidFill>
                  <a:schemeClr val="bg1"/>
                </a:solidFill>
                <a:latin typeface="Arial" panose="020B0604020202020204" pitchFamily="34" charset="0"/>
                <a:cs typeface="Arial" panose="020B0604020202020204" pitchFamily="34" charset="0"/>
              </a:rPr>
              <a:t>Valentina Parga C. </a:t>
            </a:r>
          </a:p>
          <a:p>
            <a:pPr lvl="0" defTabSz="914400">
              <a:lnSpc>
                <a:spcPct val="120000"/>
              </a:lnSpc>
              <a:spcBef>
                <a:spcPts val="0"/>
              </a:spcBef>
              <a:defRPr/>
            </a:pPr>
            <a:r>
              <a:rPr lang="es-CL" sz="1000" b="1" i="0" dirty="0">
                <a:solidFill>
                  <a:schemeClr val="bg1"/>
                </a:solidFill>
                <a:latin typeface="Arial" panose="020B0604020202020204" pitchFamily="34" charset="0"/>
                <a:cs typeface="Arial" panose="020B0604020202020204" pitchFamily="34" charset="0"/>
              </a:rPr>
              <a:t>Nutricionista, Candidata Msc </a:t>
            </a:r>
          </a:p>
          <a:p>
            <a:pPr lvl="0" defTabSz="914400">
              <a:lnSpc>
                <a:spcPct val="120000"/>
              </a:lnSpc>
              <a:spcBef>
                <a:spcPts val="0"/>
              </a:spcBef>
              <a:defRPr/>
            </a:pPr>
            <a:r>
              <a:rPr lang="es-CL" sz="1000" dirty="0">
                <a:solidFill>
                  <a:schemeClr val="bg1"/>
                </a:solidFill>
                <a:latin typeface="Arial" panose="020B0604020202020204" pitchFamily="34" charset="0"/>
                <a:cs typeface="Arial" panose="020B0604020202020204" pitchFamily="34" charset="0"/>
              </a:rPr>
              <a:t>Académico Carrera Nutrición y Dietética, PUC</a:t>
            </a:r>
          </a:p>
          <a:p>
            <a:pPr lvl="0" defTabSz="914400">
              <a:lnSpc>
                <a:spcPct val="120000"/>
              </a:lnSpc>
              <a:spcBef>
                <a:spcPts val="0"/>
              </a:spcBef>
              <a:defRPr/>
            </a:pPr>
            <a:r>
              <a:rPr lang="es-CL" sz="1000" dirty="0">
                <a:solidFill>
                  <a:schemeClr val="bg1"/>
                </a:solidFill>
                <a:latin typeface="Arial" panose="020B0604020202020204" pitchFamily="34" charset="0"/>
                <a:cs typeface="Arial" panose="020B0604020202020204" pitchFamily="34" charset="0"/>
              </a:rPr>
              <a:t>Diplomada Nutrición Pediátrica y del Adolescente, PUC</a:t>
            </a:r>
            <a:endParaRPr lang="es-CL" sz="800" dirty="0">
              <a:solidFill>
                <a:schemeClr val="bg1"/>
              </a:solidFill>
              <a:latin typeface="Arial" panose="020B0604020202020204" pitchFamily="34" charset="0"/>
              <a:cs typeface="Arial" panose="020B0604020202020204" pitchFamily="34" charset="0"/>
            </a:endParaRPr>
          </a:p>
        </p:txBody>
      </p:sp>
      <p:sp>
        <p:nvSpPr>
          <p:cNvPr id="11" name="Título 10"/>
          <p:cNvSpPr>
            <a:spLocks noGrp="1"/>
          </p:cNvSpPr>
          <p:nvPr>
            <p:ph type="ctrTitle"/>
          </p:nvPr>
        </p:nvSpPr>
        <p:spPr>
          <a:xfrm>
            <a:off x="3847169" y="3268669"/>
            <a:ext cx="5408341" cy="545409"/>
          </a:xfrm>
        </p:spPr>
        <p:txBody>
          <a:bodyPr/>
          <a:lstStyle/>
          <a:p>
            <a:r>
              <a:rPr lang="es-ES" sz="2200" dirty="0"/>
              <a:t>Interacción fármaco-nutriente en niños</a:t>
            </a:r>
          </a:p>
        </p:txBody>
      </p:sp>
    </p:spTree>
    <p:extLst>
      <p:ext uri="{BB962C8B-B14F-4D97-AF65-F5344CB8AC3E}">
        <p14:creationId xmlns:p14="http://schemas.microsoft.com/office/powerpoint/2010/main" val="3846679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311A4F-3442-5149-B998-D3D92E476951}"/>
              </a:ext>
            </a:extLst>
          </p:cNvPr>
          <p:cNvSpPr>
            <a:spLocks noGrp="1"/>
          </p:cNvSpPr>
          <p:nvPr>
            <p:ph type="title"/>
          </p:nvPr>
        </p:nvSpPr>
        <p:spPr/>
        <p:txBody>
          <a:bodyPr/>
          <a:lstStyle/>
          <a:p>
            <a:r>
              <a:rPr lang="es-CL" dirty="0"/>
              <a:t>Farmacocinética: Absorción</a:t>
            </a:r>
          </a:p>
        </p:txBody>
      </p:sp>
      <p:graphicFrame>
        <p:nvGraphicFramePr>
          <p:cNvPr id="5" name="Marcador de contenido 4">
            <a:extLst>
              <a:ext uri="{FF2B5EF4-FFF2-40B4-BE49-F238E27FC236}">
                <a16:creationId xmlns:a16="http://schemas.microsoft.com/office/drawing/2014/main" id="{6576503E-6E5D-7545-B1FF-E4F69238A48D}"/>
              </a:ext>
            </a:extLst>
          </p:cNvPr>
          <p:cNvGraphicFramePr>
            <a:graphicFrameLocks noGrp="1"/>
          </p:cNvGraphicFramePr>
          <p:nvPr>
            <p:ph idx="1"/>
            <p:extLst>
              <p:ext uri="{D42A27DB-BD31-4B8C-83A1-F6EECF244321}">
                <p14:modId xmlns:p14="http://schemas.microsoft.com/office/powerpoint/2010/main" val="3949960693"/>
              </p:ext>
            </p:extLst>
          </p:nvPr>
        </p:nvGraphicFramePr>
        <p:xfrm>
          <a:off x="457200" y="869193"/>
          <a:ext cx="8229600" cy="3675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pie de página 3">
            <a:extLst>
              <a:ext uri="{FF2B5EF4-FFF2-40B4-BE49-F238E27FC236}">
                <a16:creationId xmlns:a16="http://schemas.microsoft.com/office/drawing/2014/main" id="{7E2FD935-492C-9A49-AF7B-FFB8230EC05E}"/>
              </a:ext>
            </a:extLst>
          </p:cNvPr>
          <p:cNvSpPr>
            <a:spLocks noGrp="1"/>
          </p:cNvSpPr>
          <p:nvPr>
            <p:ph type="ftr" sz="quarter" idx="3"/>
          </p:nvPr>
        </p:nvSpPr>
        <p:spPr/>
        <p:txBody>
          <a:bodyPr/>
          <a:lstStyle/>
          <a:p>
            <a:r>
              <a:rPr lang="en-US"/>
              <a:t>Carrera de Nutrición y Dietética - Departamento Ciencias de Salud Facultad de Medicina</a:t>
            </a:r>
            <a:endParaRPr lang="en-US" sz="700"/>
          </a:p>
        </p:txBody>
      </p:sp>
    </p:spTree>
    <p:extLst>
      <p:ext uri="{BB962C8B-B14F-4D97-AF65-F5344CB8AC3E}">
        <p14:creationId xmlns:p14="http://schemas.microsoft.com/office/powerpoint/2010/main" val="149924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8E45D22-8E95-B243-A8A2-F457EC515D8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538939E6-5CB0-4044-95B1-06EB3175E71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0D331D-EF94-6543-95E1-3C34C31DAD88}"/>
              </a:ext>
            </a:extLst>
          </p:cNvPr>
          <p:cNvSpPr>
            <a:spLocks noGrp="1"/>
          </p:cNvSpPr>
          <p:nvPr>
            <p:ph type="title"/>
          </p:nvPr>
        </p:nvSpPr>
        <p:spPr/>
        <p:txBody>
          <a:bodyPr/>
          <a:lstStyle/>
          <a:p>
            <a:r>
              <a:rPr lang="es-CL" dirty="0"/>
              <a:t>Farmacocinética: Metabolismo</a:t>
            </a:r>
          </a:p>
        </p:txBody>
      </p:sp>
      <p:sp>
        <p:nvSpPr>
          <p:cNvPr id="3" name="Marcador de texto 2">
            <a:extLst>
              <a:ext uri="{FF2B5EF4-FFF2-40B4-BE49-F238E27FC236}">
                <a16:creationId xmlns:a16="http://schemas.microsoft.com/office/drawing/2014/main" id="{5D2C70DE-4F0E-2444-BAE4-E543F7668E49}"/>
              </a:ext>
            </a:extLst>
          </p:cNvPr>
          <p:cNvSpPr>
            <a:spLocks noGrp="1"/>
          </p:cNvSpPr>
          <p:nvPr>
            <p:ph type="body" idx="1"/>
          </p:nvPr>
        </p:nvSpPr>
        <p:spPr>
          <a:xfrm>
            <a:off x="457199" y="872178"/>
            <a:ext cx="7991342" cy="503999"/>
          </a:xfrm>
        </p:spPr>
        <p:txBody>
          <a:bodyPr/>
          <a:lstStyle/>
          <a:p>
            <a:r>
              <a:rPr lang="es-CL" dirty="0"/>
              <a:t>Disminución de la Biodisponibilidad</a:t>
            </a:r>
          </a:p>
        </p:txBody>
      </p:sp>
      <p:sp>
        <p:nvSpPr>
          <p:cNvPr id="4" name="Marcador de contenido 3">
            <a:extLst>
              <a:ext uri="{FF2B5EF4-FFF2-40B4-BE49-F238E27FC236}">
                <a16:creationId xmlns:a16="http://schemas.microsoft.com/office/drawing/2014/main" id="{47514FB6-5F7B-6B4F-95F8-88CA95D2A7F0}"/>
              </a:ext>
            </a:extLst>
          </p:cNvPr>
          <p:cNvSpPr>
            <a:spLocks noGrp="1"/>
          </p:cNvSpPr>
          <p:nvPr>
            <p:ph sz="half" idx="2"/>
          </p:nvPr>
        </p:nvSpPr>
        <p:spPr>
          <a:xfrm>
            <a:off x="457199" y="1476375"/>
            <a:ext cx="7553459" cy="866775"/>
          </a:xfrm>
        </p:spPr>
        <p:txBody>
          <a:bodyPr>
            <a:normAutofit/>
          </a:bodyPr>
          <a:lstStyle/>
          <a:p>
            <a:r>
              <a:rPr lang="es-CL" dirty="0"/>
              <a:t>Cuando hay aumento del metabolismo del fármaco</a:t>
            </a:r>
          </a:p>
          <a:p>
            <a:r>
              <a:rPr lang="es-CL" dirty="0"/>
              <a:t>Disminución del efecto terapéutico</a:t>
            </a:r>
          </a:p>
          <a:p>
            <a:endParaRPr lang="es-CL" dirty="0"/>
          </a:p>
        </p:txBody>
      </p:sp>
      <p:sp>
        <p:nvSpPr>
          <p:cNvPr id="7" name="Marcador de pie de página 6">
            <a:extLst>
              <a:ext uri="{FF2B5EF4-FFF2-40B4-BE49-F238E27FC236}">
                <a16:creationId xmlns:a16="http://schemas.microsoft.com/office/drawing/2014/main" id="{D3250945-CBDE-044B-8F16-69BF24ECAEE1}"/>
              </a:ext>
            </a:extLst>
          </p:cNvPr>
          <p:cNvSpPr>
            <a:spLocks noGrp="1"/>
          </p:cNvSpPr>
          <p:nvPr>
            <p:ph type="ftr" sz="quarter" idx="12"/>
          </p:nvPr>
        </p:nvSpPr>
        <p:spPr/>
        <p:txBody>
          <a:bodyPr/>
          <a:lstStyle/>
          <a:p>
            <a:r>
              <a:rPr lang="en-US" dirty="0"/>
              <a:t>Carrera de </a:t>
            </a:r>
            <a:r>
              <a:rPr lang="en-US" dirty="0" err="1"/>
              <a:t>Nutrición</a:t>
            </a:r>
            <a:r>
              <a:rPr lang="en-US" dirty="0"/>
              <a:t> y </a:t>
            </a:r>
            <a:r>
              <a:rPr lang="en-US" dirty="0" err="1"/>
              <a:t>Dietética</a:t>
            </a:r>
            <a:r>
              <a:rPr lang="en-US" dirty="0"/>
              <a:t> - </a:t>
            </a:r>
            <a:r>
              <a:rPr lang="en-US" dirty="0" err="1"/>
              <a:t>Departamento</a:t>
            </a:r>
            <a:r>
              <a:rPr lang="en-US" dirty="0"/>
              <a:t> </a:t>
            </a:r>
            <a:r>
              <a:rPr lang="en-US" dirty="0" err="1"/>
              <a:t>Ciencias</a:t>
            </a:r>
            <a:r>
              <a:rPr lang="en-US" dirty="0"/>
              <a:t> de </a:t>
            </a:r>
            <a:r>
              <a:rPr lang="en-US" dirty="0" err="1"/>
              <a:t>Salud</a:t>
            </a:r>
            <a:r>
              <a:rPr lang="en-US" dirty="0"/>
              <a:t> </a:t>
            </a:r>
            <a:r>
              <a:rPr lang="en-US" dirty="0" err="1"/>
              <a:t>Facultad</a:t>
            </a:r>
            <a:r>
              <a:rPr lang="en-US" dirty="0"/>
              <a:t> de </a:t>
            </a:r>
            <a:r>
              <a:rPr lang="en-US" dirty="0" err="1"/>
              <a:t>Medicina</a:t>
            </a:r>
            <a:endParaRPr lang="en-US" sz="700" dirty="0"/>
          </a:p>
        </p:txBody>
      </p:sp>
      <p:graphicFrame>
        <p:nvGraphicFramePr>
          <p:cNvPr id="9" name="Diagrama 8">
            <a:extLst>
              <a:ext uri="{FF2B5EF4-FFF2-40B4-BE49-F238E27FC236}">
                <a16:creationId xmlns:a16="http://schemas.microsoft.com/office/drawing/2014/main" id="{9B423A77-1459-2A47-9E0F-65592884D8EB}"/>
              </a:ext>
            </a:extLst>
          </p:cNvPr>
          <p:cNvGraphicFramePr/>
          <p:nvPr>
            <p:extLst>
              <p:ext uri="{D42A27DB-BD31-4B8C-83A1-F6EECF244321}">
                <p14:modId xmlns:p14="http://schemas.microsoft.com/office/powerpoint/2010/main" val="3034189510"/>
              </p:ext>
            </p:extLst>
          </p:nvPr>
        </p:nvGraphicFramePr>
        <p:xfrm>
          <a:off x="708660" y="2583180"/>
          <a:ext cx="7553459" cy="1565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089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06CDA17E-DA78-D34F-8B79-D6D7379F128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67326D7F-872F-C045-A811-B2032158A46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F23165F8-47D2-5A4E-9A08-8B4C8CD0D3F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A1A8BF87-7AB7-354A-AADB-49976482F40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animBg="1"/>
      <p:bldP spid="4" grpId="0" build="p"/>
      <p:bldGraphic spid="9"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ie de página 6">
            <a:extLst>
              <a:ext uri="{FF2B5EF4-FFF2-40B4-BE49-F238E27FC236}">
                <a16:creationId xmlns:a16="http://schemas.microsoft.com/office/drawing/2014/main" id="{D2E296CB-32E8-7845-826E-93186B9E0D6B}"/>
              </a:ext>
            </a:extLst>
          </p:cNvPr>
          <p:cNvSpPr>
            <a:spLocks noGrp="1"/>
          </p:cNvSpPr>
          <p:nvPr>
            <p:ph type="ftr" sz="quarter" idx="3"/>
          </p:nvPr>
        </p:nvSpPr>
        <p:spPr/>
        <p:txBody>
          <a:bodyPr/>
          <a:lstStyle/>
          <a:p>
            <a:r>
              <a:rPr lang="es-CL" i="0" dirty="0"/>
              <a:t>M.A. Alonso Álvarez, I. Sastre Gervás . </a:t>
            </a:r>
            <a:r>
              <a:rPr lang="en-US" i="0" dirty="0" err="1"/>
              <a:t>Fármacos</a:t>
            </a:r>
            <a:r>
              <a:rPr lang="en-US" i="0" dirty="0"/>
              <a:t> y </a:t>
            </a:r>
            <a:r>
              <a:rPr lang="en-US" i="0" dirty="0" err="1"/>
              <a:t>alimentos</a:t>
            </a:r>
            <a:r>
              <a:rPr lang="en-US" i="0" dirty="0"/>
              <a:t>. </a:t>
            </a:r>
            <a:r>
              <a:rPr lang="en-US" i="0" dirty="0" err="1"/>
              <a:t>Interacción</a:t>
            </a:r>
            <a:r>
              <a:rPr lang="en-US" i="0" dirty="0"/>
              <a:t>. </a:t>
            </a:r>
            <a:r>
              <a:rPr lang="en-US" i="0" dirty="0" err="1"/>
              <a:t>En</a:t>
            </a:r>
            <a:r>
              <a:rPr lang="en-US" i="0" dirty="0"/>
              <a:t>: Manual </a:t>
            </a:r>
            <a:r>
              <a:rPr lang="en-US" i="0" dirty="0" err="1"/>
              <a:t>práctico</a:t>
            </a:r>
            <a:r>
              <a:rPr lang="en-US" i="0" dirty="0"/>
              <a:t> de </a:t>
            </a:r>
            <a:r>
              <a:rPr lang="en-US" i="0" dirty="0" err="1"/>
              <a:t>nutrición</a:t>
            </a:r>
            <a:r>
              <a:rPr lang="en-US" i="0" dirty="0"/>
              <a:t> </a:t>
            </a:r>
            <a:r>
              <a:rPr lang="en-US" i="0" dirty="0" err="1"/>
              <a:t>en</a:t>
            </a:r>
            <a:r>
              <a:rPr lang="en-US" i="0" dirty="0"/>
              <a:t> </a:t>
            </a:r>
            <a:r>
              <a:rPr lang="en-US" i="0" dirty="0" err="1"/>
              <a:t>pediatría</a:t>
            </a:r>
            <a:r>
              <a:rPr lang="en-US" i="0" dirty="0"/>
              <a:t>. Ergon. 2008, p 511-518</a:t>
            </a:r>
            <a:endParaRPr lang="es-CL" i="0" dirty="0"/>
          </a:p>
        </p:txBody>
      </p:sp>
      <p:pic>
        <p:nvPicPr>
          <p:cNvPr id="8" name="Imagen 7">
            <a:extLst>
              <a:ext uri="{FF2B5EF4-FFF2-40B4-BE49-F238E27FC236}">
                <a16:creationId xmlns:a16="http://schemas.microsoft.com/office/drawing/2014/main" id="{239ED405-BF13-D44E-A416-79C77F36AAD0}"/>
              </a:ext>
            </a:extLst>
          </p:cNvPr>
          <p:cNvPicPr>
            <a:picLocks noChangeAspect="1"/>
          </p:cNvPicPr>
          <p:nvPr/>
        </p:nvPicPr>
        <p:blipFill>
          <a:blip r:embed="rId3"/>
          <a:stretch>
            <a:fillRect/>
          </a:stretch>
        </p:blipFill>
        <p:spPr>
          <a:xfrm>
            <a:off x="1654479" y="108062"/>
            <a:ext cx="5609206" cy="4654677"/>
          </a:xfrm>
          <a:prstGeom prst="rect">
            <a:avLst/>
          </a:prstGeom>
        </p:spPr>
      </p:pic>
    </p:spTree>
    <p:extLst>
      <p:ext uri="{BB962C8B-B14F-4D97-AF65-F5344CB8AC3E}">
        <p14:creationId xmlns:p14="http://schemas.microsoft.com/office/powerpoint/2010/main" val="1455250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DA3D996B-4C5A-5D44-B01B-DFE1F6FBBEB4}"/>
              </a:ext>
            </a:extLst>
          </p:cNvPr>
          <p:cNvSpPr>
            <a:spLocks noGrp="1"/>
          </p:cNvSpPr>
          <p:nvPr>
            <p:ph type="ftr" sz="quarter" idx="3"/>
          </p:nvPr>
        </p:nvSpPr>
        <p:spPr/>
        <p:txBody>
          <a:bodyPr/>
          <a:lstStyle/>
          <a:p>
            <a:r>
              <a:rPr lang="es-CL" i="0" dirty="0"/>
              <a:t>M.A. Alonso Álvarez, I. Sastre Gervás . </a:t>
            </a:r>
            <a:r>
              <a:rPr lang="en-US" i="0" dirty="0" err="1"/>
              <a:t>Fármacos</a:t>
            </a:r>
            <a:r>
              <a:rPr lang="en-US" i="0" dirty="0"/>
              <a:t> y </a:t>
            </a:r>
            <a:r>
              <a:rPr lang="en-US" i="0" dirty="0" err="1"/>
              <a:t>alimentos</a:t>
            </a:r>
            <a:r>
              <a:rPr lang="en-US" i="0" dirty="0"/>
              <a:t>. </a:t>
            </a:r>
            <a:r>
              <a:rPr lang="en-US" i="0" dirty="0" err="1"/>
              <a:t>Interacción</a:t>
            </a:r>
            <a:r>
              <a:rPr lang="en-US" i="0" dirty="0"/>
              <a:t>. </a:t>
            </a:r>
            <a:r>
              <a:rPr lang="en-US" i="0" dirty="0" err="1"/>
              <a:t>En</a:t>
            </a:r>
            <a:r>
              <a:rPr lang="en-US" i="0" dirty="0"/>
              <a:t>: Manual </a:t>
            </a:r>
            <a:r>
              <a:rPr lang="en-US" i="0" dirty="0" err="1"/>
              <a:t>práctico</a:t>
            </a:r>
            <a:r>
              <a:rPr lang="en-US" i="0" dirty="0"/>
              <a:t> de </a:t>
            </a:r>
            <a:r>
              <a:rPr lang="en-US" i="0" dirty="0" err="1"/>
              <a:t>nutrición</a:t>
            </a:r>
            <a:r>
              <a:rPr lang="en-US" i="0" dirty="0"/>
              <a:t> </a:t>
            </a:r>
            <a:r>
              <a:rPr lang="en-US" i="0" dirty="0" err="1"/>
              <a:t>en</a:t>
            </a:r>
            <a:r>
              <a:rPr lang="en-US" i="0" dirty="0"/>
              <a:t> </a:t>
            </a:r>
            <a:r>
              <a:rPr lang="en-US" i="0" dirty="0" err="1"/>
              <a:t>pediatría</a:t>
            </a:r>
            <a:r>
              <a:rPr lang="en-US" i="0" dirty="0"/>
              <a:t>. Ergon. 2008, p 511-518</a:t>
            </a:r>
            <a:endParaRPr lang="es-CL" i="0" dirty="0"/>
          </a:p>
        </p:txBody>
      </p:sp>
      <p:pic>
        <p:nvPicPr>
          <p:cNvPr id="3" name="Imagen 2">
            <a:extLst>
              <a:ext uri="{FF2B5EF4-FFF2-40B4-BE49-F238E27FC236}">
                <a16:creationId xmlns:a16="http://schemas.microsoft.com/office/drawing/2014/main" id="{3E497388-BACF-A746-9850-BFA161A3D708}"/>
              </a:ext>
            </a:extLst>
          </p:cNvPr>
          <p:cNvPicPr>
            <a:picLocks noChangeAspect="1"/>
          </p:cNvPicPr>
          <p:nvPr/>
        </p:nvPicPr>
        <p:blipFill>
          <a:blip r:embed="rId3"/>
          <a:stretch>
            <a:fillRect/>
          </a:stretch>
        </p:blipFill>
        <p:spPr>
          <a:xfrm>
            <a:off x="1815921" y="109951"/>
            <a:ext cx="5883798" cy="4665668"/>
          </a:xfrm>
          <a:prstGeom prst="rect">
            <a:avLst/>
          </a:prstGeom>
        </p:spPr>
      </p:pic>
    </p:spTree>
    <p:extLst>
      <p:ext uri="{BB962C8B-B14F-4D97-AF65-F5344CB8AC3E}">
        <p14:creationId xmlns:p14="http://schemas.microsoft.com/office/powerpoint/2010/main" val="4147857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87B7D0-A4FA-C843-894A-A7C91BE03D6D}"/>
              </a:ext>
            </a:extLst>
          </p:cNvPr>
          <p:cNvSpPr>
            <a:spLocks noGrp="1"/>
          </p:cNvSpPr>
          <p:nvPr>
            <p:ph type="title"/>
          </p:nvPr>
        </p:nvSpPr>
        <p:spPr/>
        <p:txBody>
          <a:bodyPr/>
          <a:lstStyle/>
          <a:p>
            <a:r>
              <a:rPr lang="es-CL" dirty="0"/>
              <a:t>Farmacocinética: Metabolismo</a:t>
            </a:r>
          </a:p>
        </p:txBody>
      </p:sp>
      <p:sp>
        <p:nvSpPr>
          <p:cNvPr id="7" name="Marcador de texto 6">
            <a:extLst>
              <a:ext uri="{FF2B5EF4-FFF2-40B4-BE49-F238E27FC236}">
                <a16:creationId xmlns:a16="http://schemas.microsoft.com/office/drawing/2014/main" id="{5C9021CA-F838-8841-9F40-19D1B48E0711}"/>
              </a:ext>
            </a:extLst>
          </p:cNvPr>
          <p:cNvSpPr>
            <a:spLocks noGrp="1"/>
          </p:cNvSpPr>
          <p:nvPr>
            <p:ph type="body" idx="1"/>
          </p:nvPr>
        </p:nvSpPr>
        <p:spPr>
          <a:xfrm>
            <a:off x="457200" y="839960"/>
            <a:ext cx="8068614" cy="503999"/>
          </a:xfrm>
        </p:spPr>
        <p:txBody>
          <a:bodyPr/>
          <a:lstStyle/>
          <a:p>
            <a:r>
              <a:rPr lang="es-CL" dirty="0"/>
              <a:t>Aumento de la Biodisponibilidad</a:t>
            </a:r>
          </a:p>
        </p:txBody>
      </p:sp>
      <p:sp>
        <p:nvSpPr>
          <p:cNvPr id="8" name="Marcador de contenido 7">
            <a:extLst>
              <a:ext uri="{FF2B5EF4-FFF2-40B4-BE49-F238E27FC236}">
                <a16:creationId xmlns:a16="http://schemas.microsoft.com/office/drawing/2014/main" id="{A27D6E6A-71E0-9D4B-82C5-7417E1926963}"/>
              </a:ext>
            </a:extLst>
          </p:cNvPr>
          <p:cNvSpPr>
            <a:spLocks noGrp="1"/>
          </p:cNvSpPr>
          <p:nvPr>
            <p:ph sz="half" idx="2"/>
          </p:nvPr>
        </p:nvSpPr>
        <p:spPr>
          <a:xfrm>
            <a:off x="457200" y="1476375"/>
            <a:ext cx="7978462" cy="1095375"/>
          </a:xfrm>
        </p:spPr>
        <p:txBody>
          <a:bodyPr>
            <a:normAutofit/>
          </a:bodyPr>
          <a:lstStyle/>
          <a:p>
            <a:r>
              <a:rPr lang="es-CL" sz="1600" dirty="0"/>
              <a:t>Cuando hay una inhibición del metabolismo del fármaco.</a:t>
            </a:r>
          </a:p>
          <a:p>
            <a:r>
              <a:rPr lang="es-CL" sz="1600" dirty="0"/>
              <a:t>Mejora del efecto farmacológico deseado, pero también de los indeseables </a:t>
            </a:r>
            <a:r>
              <a:rPr lang="es-CL" sz="1600" dirty="0">
                <a:sym typeface="Wingdings" pitchFamily="2" charset="2"/>
              </a:rPr>
              <a:t> </a:t>
            </a:r>
            <a:r>
              <a:rPr lang="es-CL" sz="1600" dirty="0"/>
              <a:t>toxicidad</a:t>
            </a:r>
          </a:p>
        </p:txBody>
      </p:sp>
      <p:sp>
        <p:nvSpPr>
          <p:cNvPr id="5" name="Marcador de pie de página 4">
            <a:extLst>
              <a:ext uri="{FF2B5EF4-FFF2-40B4-BE49-F238E27FC236}">
                <a16:creationId xmlns:a16="http://schemas.microsoft.com/office/drawing/2014/main" id="{1F1081DF-D566-F243-B399-A74D3EFCC2DB}"/>
              </a:ext>
            </a:extLst>
          </p:cNvPr>
          <p:cNvSpPr>
            <a:spLocks noGrp="1"/>
          </p:cNvSpPr>
          <p:nvPr>
            <p:ph type="ftr" sz="quarter" idx="12"/>
          </p:nvPr>
        </p:nvSpPr>
        <p:spPr/>
        <p:txBody>
          <a:bodyPr/>
          <a:lstStyle/>
          <a:p>
            <a:r>
              <a:rPr lang="en-US"/>
              <a:t>Carrera de Nutrición y Dietética - Departamento Ciencias de Salud Facultad de Medicina</a:t>
            </a:r>
            <a:endParaRPr lang="en-US" sz="700"/>
          </a:p>
        </p:txBody>
      </p:sp>
      <p:graphicFrame>
        <p:nvGraphicFramePr>
          <p:cNvPr id="14" name="Diagrama 13">
            <a:extLst>
              <a:ext uri="{FF2B5EF4-FFF2-40B4-BE49-F238E27FC236}">
                <a16:creationId xmlns:a16="http://schemas.microsoft.com/office/drawing/2014/main" id="{7981E05B-ABE8-2D41-BB45-F15444D47A1E}"/>
              </a:ext>
            </a:extLst>
          </p:cNvPr>
          <p:cNvGraphicFramePr/>
          <p:nvPr>
            <p:extLst>
              <p:ext uri="{D42A27DB-BD31-4B8C-83A1-F6EECF244321}">
                <p14:modId xmlns:p14="http://schemas.microsoft.com/office/powerpoint/2010/main" val="1476556209"/>
              </p:ext>
            </p:extLst>
          </p:nvPr>
        </p:nvGraphicFramePr>
        <p:xfrm>
          <a:off x="1051560" y="2704166"/>
          <a:ext cx="7264972" cy="1949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91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D87FBBC6-C6D9-4242-8ABC-79AD6B997D7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A5047BF2-5749-5E40-AE6C-337704F845F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graphicEl>
                                              <a:dgm id="{0C46C7B5-69BC-E54B-807C-56AE29486F6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graphicEl>
                                              <a:dgm id="{17CBFDC8-532C-7F41-9889-842EDBBDB27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animBg="1"/>
      <p:bldP spid="8" grpId="0" build="p"/>
      <p:bldGraphic spid="1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A55F7226-4A13-F84A-B7B0-1374357238F0}"/>
              </a:ext>
            </a:extLst>
          </p:cNvPr>
          <p:cNvSpPr>
            <a:spLocks noGrp="1"/>
          </p:cNvSpPr>
          <p:nvPr>
            <p:ph type="ftr" sz="quarter" idx="3"/>
          </p:nvPr>
        </p:nvSpPr>
        <p:spPr/>
        <p:txBody>
          <a:bodyPr/>
          <a:lstStyle/>
          <a:p>
            <a:r>
              <a:rPr lang="en-US"/>
              <a:t>Carrera de Nutrición y Dietética - Departamento Ciencias de Salud Facultad de Medicina</a:t>
            </a:r>
            <a:endParaRPr lang="en-US" sz="700"/>
          </a:p>
        </p:txBody>
      </p:sp>
      <p:pic>
        <p:nvPicPr>
          <p:cNvPr id="5" name="Imagen 4">
            <a:extLst>
              <a:ext uri="{FF2B5EF4-FFF2-40B4-BE49-F238E27FC236}">
                <a16:creationId xmlns:a16="http://schemas.microsoft.com/office/drawing/2014/main" id="{9A336ABC-820E-3D4D-983E-B091A58BD953}"/>
              </a:ext>
            </a:extLst>
          </p:cNvPr>
          <p:cNvPicPr>
            <a:picLocks noChangeAspect="1"/>
          </p:cNvPicPr>
          <p:nvPr/>
        </p:nvPicPr>
        <p:blipFill>
          <a:blip r:embed="rId3"/>
          <a:stretch>
            <a:fillRect/>
          </a:stretch>
        </p:blipFill>
        <p:spPr>
          <a:xfrm>
            <a:off x="1682540" y="331469"/>
            <a:ext cx="5778919" cy="4314631"/>
          </a:xfrm>
          <a:prstGeom prst="rect">
            <a:avLst/>
          </a:prstGeom>
        </p:spPr>
      </p:pic>
    </p:spTree>
    <p:extLst>
      <p:ext uri="{BB962C8B-B14F-4D97-AF65-F5344CB8AC3E}">
        <p14:creationId xmlns:p14="http://schemas.microsoft.com/office/powerpoint/2010/main" val="3179800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D409ACE2-4646-0044-B729-FD10292817F5}"/>
              </a:ext>
            </a:extLst>
          </p:cNvPr>
          <p:cNvSpPr>
            <a:spLocks noGrp="1"/>
          </p:cNvSpPr>
          <p:nvPr>
            <p:ph type="ftr" sz="quarter" idx="3"/>
          </p:nvPr>
        </p:nvSpPr>
        <p:spPr/>
        <p:txBody>
          <a:bodyPr/>
          <a:lstStyle/>
          <a:p>
            <a:r>
              <a:rPr lang="en-US"/>
              <a:t>Carrera de Nutrición y Dietética - Departamento Ciencias de Salud Facultad de Medicina</a:t>
            </a:r>
            <a:endParaRPr lang="en-US" sz="700"/>
          </a:p>
        </p:txBody>
      </p:sp>
      <p:pic>
        <p:nvPicPr>
          <p:cNvPr id="3" name="Imagen 2">
            <a:extLst>
              <a:ext uri="{FF2B5EF4-FFF2-40B4-BE49-F238E27FC236}">
                <a16:creationId xmlns:a16="http://schemas.microsoft.com/office/drawing/2014/main" id="{BF0EF5BF-FC01-B04B-916A-A8BB67A99E69}"/>
              </a:ext>
            </a:extLst>
          </p:cNvPr>
          <p:cNvPicPr>
            <a:picLocks noChangeAspect="1"/>
          </p:cNvPicPr>
          <p:nvPr/>
        </p:nvPicPr>
        <p:blipFill>
          <a:blip r:embed="rId3"/>
          <a:stretch>
            <a:fillRect/>
          </a:stretch>
        </p:blipFill>
        <p:spPr>
          <a:xfrm>
            <a:off x="1300767" y="140257"/>
            <a:ext cx="6220495" cy="4635361"/>
          </a:xfrm>
          <a:prstGeom prst="rect">
            <a:avLst/>
          </a:prstGeom>
        </p:spPr>
      </p:pic>
    </p:spTree>
    <p:extLst>
      <p:ext uri="{BB962C8B-B14F-4D97-AF65-F5344CB8AC3E}">
        <p14:creationId xmlns:p14="http://schemas.microsoft.com/office/powerpoint/2010/main" val="903094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457200" y="205979"/>
            <a:ext cx="8229600" cy="443989"/>
          </a:xfrm>
        </p:spPr>
        <p:txBody>
          <a:bodyPr anchor="ctr">
            <a:noAutofit/>
          </a:bodyPr>
          <a:lstStyle/>
          <a:p>
            <a:pPr>
              <a:lnSpc>
                <a:spcPct val="90000"/>
              </a:lnSpc>
            </a:pPr>
            <a:r>
              <a:rPr lang="es-ES"/>
              <a:t>¿Cómo se produce la interacción F-N?</a:t>
            </a:r>
          </a:p>
        </p:txBody>
      </p:sp>
      <p:sp>
        <p:nvSpPr>
          <p:cNvPr id="7" name="Marcador de contenido 6"/>
          <p:cNvSpPr>
            <a:spLocks noGrp="1"/>
          </p:cNvSpPr>
          <p:nvPr>
            <p:ph sz="half" idx="1"/>
          </p:nvPr>
        </p:nvSpPr>
        <p:spPr>
          <a:xfrm>
            <a:off x="611578" y="900984"/>
            <a:ext cx="4114800" cy="3694766"/>
          </a:xfrm>
        </p:spPr>
        <p:txBody>
          <a:bodyPr>
            <a:normAutofit fontScale="85000" lnSpcReduction="20000"/>
          </a:bodyPr>
          <a:lstStyle/>
          <a:p>
            <a:pPr marL="0" indent="0">
              <a:buNone/>
            </a:pPr>
            <a:r>
              <a:rPr lang="es-CL" dirty="0"/>
              <a:t>Los medicamentos y los alimentos pueden interaccionar por dos tipos de mecanismo: </a:t>
            </a:r>
          </a:p>
          <a:p>
            <a:pPr marL="0" indent="0">
              <a:buNone/>
            </a:pPr>
            <a:endParaRPr lang="es-CL" dirty="0"/>
          </a:p>
          <a:p>
            <a:pPr marL="0" indent="0">
              <a:buNone/>
            </a:pPr>
            <a:r>
              <a:rPr lang="es-CL" b="1" dirty="0"/>
              <a:t>Farmacocinético: </a:t>
            </a:r>
            <a:r>
              <a:rPr lang="es-ES" dirty="0"/>
              <a:t>Afecta procesos ADME:</a:t>
            </a:r>
          </a:p>
          <a:p>
            <a:pPr marL="857250" lvl="1" indent="-457200">
              <a:buFont typeface="+mj-lt"/>
              <a:buAutoNum type="arabicPeriod"/>
            </a:pPr>
            <a:r>
              <a:rPr lang="es-ES" b="1" dirty="0"/>
              <a:t>Absorción</a:t>
            </a:r>
          </a:p>
          <a:p>
            <a:pPr marL="857250" lvl="1" indent="-457200">
              <a:buFont typeface="+mj-lt"/>
              <a:buAutoNum type="arabicPeriod"/>
            </a:pPr>
            <a:r>
              <a:rPr lang="es-ES" dirty="0"/>
              <a:t>Distribución</a:t>
            </a:r>
          </a:p>
          <a:p>
            <a:pPr marL="857250" lvl="1" indent="-457200">
              <a:buFont typeface="+mj-lt"/>
              <a:buAutoNum type="arabicPeriod"/>
            </a:pPr>
            <a:r>
              <a:rPr lang="es-ES" b="1" dirty="0"/>
              <a:t>Metabolismo </a:t>
            </a:r>
          </a:p>
          <a:p>
            <a:pPr marL="857250" lvl="1" indent="-457200">
              <a:buFont typeface="+mj-lt"/>
              <a:buAutoNum type="arabicPeriod"/>
            </a:pPr>
            <a:r>
              <a:rPr lang="es-ES" dirty="0"/>
              <a:t>Excreción</a:t>
            </a:r>
          </a:p>
          <a:p>
            <a:endParaRPr lang="es-CL" dirty="0"/>
          </a:p>
          <a:p>
            <a:pPr marL="0" indent="0">
              <a:buNone/>
            </a:pPr>
            <a:r>
              <a:rPr lang="es-CL" b="1" dirty="0"/>
              <a:t>Farmacodinámico:</a:t>
            </a:r>
            <a:r>
              <a:rPr lang="es-CL" dirty="0"/>
              <a:t> es menos frecuente, pero de consecuencias habitualmente más graves para el paciente. </a:t>
            </a:r>
          </a:p>
        </p:txBody>
      </p:sp>
      <p:pic>
        <p:nvPicPr>
          <p:cNvPr id="5" name="Imagen 4">
            <a:extLst>
              <a:ext uri="{FF2B5EF4-FFF2-40B4-BE49-F238E27FC236}">
                <a16:creationId xmlns:a16="http://schemas.microsoft.com/office/drawing/2014/main" id="{24F52662-AA29-EB41-A0EE-5C0AEC5798B6}"/>
              </a:ext>
            </a:extLst>
          </p:cNvPr>
          <p:cNvPicPr>
            <a:picLocks noChangeAspect="1"/>
          </p:cNvPicPr>
          <p:nvPr/>
        </p:nvPicPr>
        <p:blipFill>
          <a:blip r:embed="rId3"/>
          <a:stretch>
            <a:fillRect/>
          </a:stretch>
        </p:blipFill>
        <p:spPr>
          <a:xfrm>
            <a:off x="4613974" y="950163"/>
            <a:ext cx="4038600" cy="3341941"/>
          </a:xfrm>
          <a:prstGeom prst="rect">
            <a:avLst/>
          </a:prstGeom>
          <a:noFill/>
        </p:spPr>
      </p:pic>
      <p:sp>
        <p:nvSpPr>
          <p:cNvPr id="19" name="Footer Placeholder 4"/>
          <p:cNvSpPr>
            <a:spLocks noGrp="1"/>
          </p:cNvSpPr>
          <p:nvPr>
            <p:ph type="ftr" sz="quarter" idx="3"/>
          </p:nvPr>
        </p:nvSpPr>
        <p:spPr>
          <a:xfrm>
            <a:off x="457201" y="4775618"/>
            <a:ext cx="8229599" cy="273844"/>
          </a:xfrm>
        </p:spPr>
        <p:txBody>
          <a:bodyPr anchor="ctr">
            <a:noAutofit/>
          </a:bodyPr>
          <a:lstStyle>
            <a:lvl1pPr algn="r">
              <a:defRPr sz="800" i="1">
                <a:solidFill>
                  <a:schemeClr val="tx1">
                    <a:tint val="75000"/>
                  </a:schemeClr>
                </a:solidFill>
              </a:defRPr>
            </a:lvl1pPr>
          </a:lstStyle>
          <a:p>
            <a:pPr>
              <a:lnSpc>
                <a:spcPct val="90000"/>
              </a:lnSpc>
              <a:spcAft>
                <a:spcPts val="600"/>
              </a:spcAft>
            </a:pPr>
            <a:r>
              <a:rPr lang="en-US" sz="700"/>
              <a:t>Carrera de </a:t>
            </a:r>
            <a:r>
              <a:rPr lang="en-US" sz="700" err="1"/>
              <a:t>Nutrición</a:t>
            </a:r>
            <a:r>
              <a:rPr lang="en-US" sz="700"/>
              <a:t> y </a:t>
            </a:r>
            <a:r>
              <a:rPr lang="en-US" sz="700" err="1"/>
              <a:t>Dietética</a:t>
            </a:r>
            <a:r>
              <a:rPr lang="en-US" sz="700"/>
              <a:t> - </a:t>
            </a:r>
            <a:r>
              <a:rPr lang="en-US" sz="700" err="1"/>
              <a:t>Departamento</a:t>
            </a:r>
            <a:r>
              <a:rPr lang="en-US" sz="700"/>
              <a:t> </a:t>
            </a:r>
            <a:r>
              <a:rPr lang="en-US" sz="700" err="1"/>
              <a:t>Ciencias</a:t>
            </a:r>
            <a:r>
              <a:rPr lang="en-US" sz="700"/>
              <a:t> de </a:t>
            </a:r>
            <a:r>
              <a:rPr lang="en-US" sz="700" err="1"/>
              <a:t>Salud</a:t>
            </a:r>
            <a:r>
              <a:rPr lang="en-US" sz="700"/>
              <a:t> </a:t>
            </a:r>
            <a:r>
              <a:rPr lang="en-US" sz="700" err="1"/>
              <a:t>Facultad</a:t>
            </a:r>
            <a:r>
              <a:rPr lang="en-US" sz="700"/>
              <a:t> de </a:t>
            </a:r>
            <a:r>
              <a:rPr lang="en-US" sz="700" err="1"/>
              <a:t>Medicina</a:t>
            </a:r>
            <a:endParaRPr lang="en-US" sz="700"/>
          </a:p>
        </p:txBody>
      </p:sp>
      <p:sp>
        <p:nvSpPr>
          <p:cNvPr id="2" name="Rectángulo redondeado 1">
            <a:extLst>
              <a:ext uri="{FF2B5EF4-FFF2-40B4-BE49-F238E27FC236}">
                <a16:creationId xmlns:a16="http://schemas.microsoft.com/office/drawing/2014/main" id="{A447783A-2BEA-F54A-8A78-22BDEF2373B1}"/>
              </a:ext>
            </a:extLst>
          </p:cNvPr>
          <p:cNvSpPr/>
          <p:nvPr/>
        </p:nvSpPr>
        <p:spPr>
          <a:xfrm>
            <a:off x="533400" y="3374265"/>
            <a:ext cx="4038600" cy="1094704"/>
          </a:xfrm>
          <a:prstGeom prst="roundRect">
            <a:avLst/>
          </a:prstGeom>
          <a:noFill/>
          <a:ln w="38100">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14384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1BFB37-BBB6-1445-A0C0-81416F77AEEC}"/>
              </a:ext>
            </a:extLst>
          </p:cNvPr>
          <p:cNvSpPr>
            <a:spLocks noGrp="1"/>
          </p:cNvSpPr>
          <p:nvPr>
            <p:ph type="title"/>
          </p:nvPr>
        </p:nvSpPr>
        <p:spPr/>
        <p:txBody>
          <a:bodyPr/>
          <a:lstStyle/>
          <a:p>
            <a:r>
              <a:rPr lang="es-CL"/>
              <a:t>Farmacodinámica</a:t>
            </a:r>
          </a:p>
        </p:txBody>
      </p:sp>
      <p:graphicFrame>
        <p:nvGraphicFramePr>
          <p:cNvPr id="7" name="Marcador de contenido 6">
            <a:extLst>
              <a:ext uri="{FF2B5EF4-FFF2-40B4-BE49-F238E27FC236}">
                <a16:creationId xmlns:a16="http://schemas.microsoft.com/office/drawing/2014/main" id="{17D5B61E-F917-3B43-9E4C-6148153C6307}"/>
              </a:ext>
            </a:extLst>
          </p:cNvPr>
          <p:cNvGraphicFramePr>
            <a:graphicFrameLocks noGrp="1"/>
          </p:cNvGraphicFramePr>
          <p:nvPr>
            <p:ph idx="1"/>
            <p:extLst>
              <p:ext uri="{D42A27DB-BD31-4B8C-83A1-F6EECF244321}">
                <p14:modId xmlns:p14="http://schemas.microsoft.com/office/powerpoint/2010/main" val="2650112630"/>
              </p:ext>
            </p:extLst>
          </p:nvPr>
        </p:nvGraphicFramePr>
        <p:xfrm>
          <a:off x="457200" y="801370"/>
          <a:ext cx="8467859" cy="3905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arcador de pie de página 4">
            <a:extLst>
              <a:ext uri="{FF2B5EF4-FFF2-40B4-BE49-F238E27FC236}">
                <a16:creationId xmlns:a16="http://schemas.microsoft.com/office/drawing/2014/main" id="{CA8F19F6-D77D-104B-8A01-E97B56EC6D04}"/>
              </a:ext>
            </a:extLst>
          </p:cNvPr>
          <p:cNvSpPr>
            <a:spLocks noGrp="1"/>
          </p:cNvSpPr>
          <p:nvPr>
            <p:ph type="ftr" sz="quarter" idx="3"/>
          </p:nvPr>
        </p:nvSpPr>
        <p:spPr/>
        <p:txBody>
          <a:bodyPr/>
          <a:lstStyle/>
          <a:p>
            <a:r>
              <a:rPr lang="en-US"/>
              <a:t>Carrera de Nutrición y Dietética - Departamento Ciencias de Salud Facultad de Medicina</a:t>
            </a:r>
            <a:endParaRPr lang="en-US" sz="700"/>
          </a:p>
        </p:txBody>
      </p:sp>
    </p:spTree>
    <p:extLst>
      <p:ext uri="{BB962C8B-B14F-4D97-AF65-F5344CB8AC3E}">
        <p14:creationId xmlns:p14="http://schemas.microsoft.com/office/powerpoint/2010/main" val="393048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A537A92-953F-C240-92A2-B92B80B09E6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5F68499-975A-AA4A-9649-949088B301D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E844F2B8-1350-D54B-83C9-E5C83553960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819F5F0B-0D8A-F040-B786-F67BC94C435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F010B747-83E5-4D45-8487-EA66ED44B50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B63464B7-7226-DA47-803D-3311D3CC319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4E5E8CCA-CF2C-1A41-B558-9C55F67070B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7AD77D4C-963E-A24D-ADFD-CEE6E628E90B}"/>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dgm id="{714DE2AE-65B5-E744-90F3-73B135AE9AFF}"/>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graphicEl>
                                              <a:dgm id="{3C884A62-8064-1144-BB40-2BE786938F7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C64849F4-3850-AB42-BB37-FC39B259368B}"/>
              </a:ext>
            </a:extLst>
          </p:cNvPr>
          <p:cNvSpPr>
            <a:spLocks noGrp="1"/>
          </p:cNvSpPr>
          <p:nvPr>
            <p:ph type="title"/>
          </p:nvPr>
        </p:nvSpPr>
        <p:spPr/>
        <p:txBody>
          <a:bodyPr/>
          <a:lstStyle/>
          <a:p>
            <a:r>
              <a:rPr lang="es-CL"/>
              <a:t>Absorción de nutrientes </a:t>
            </a:r>
          </a:p>
        </p:txBody>
      </p:sp>
      <p:sp>
        <p:nvSpPr>
          <p:cNvPr id="9" name="Marcador de contenido 8">
            <a:extLst>
              <a:ext uri="{FF2B5EF4-FFF2-40B4-BE49-F238E27FC236}">
                <a16:creationId xmlns:a16="http://schemas.microsoft.com/office/drawing/2014/main" id="{79764903-A3F4-414A-84DF-F89BC1AC82BE}"/>
              </a:ext>
            </a:extLst>
          </p:cNvPr>
          <p:cNvSpPr>
            <a:spLocks noGrp="1"/>
          </p:cNvSpPr>
          <p:nvPr>
            <p:ph idx="1"/>
          </p:nvPr>
        </p:nvSpPr>
        <p:spPr>
          <a:xfrm>
            <a:off x="280635" y="958259"/>
            <a:ext cx="8406165" cy="960693"/>
          </a:xfrm>
        </p:spPr>
        <p:txBody>
          <a:bodyPr>
            <a:normAutofit/>
          </a:bodyPr>
          <a:lstStyle/>
          <a:p>
            <a:r>
              <a:rPr lang="es-CL" sz="1600" dirty="0"/>
              <a:t>También los medicamentos pueden alterar la absorción de algunos nutrientes</a:t>
            </a:r>
          </a:p>
          <a:p>
            <a:r>
              <a:rPr lang="es-CL" sz="1600" dirty="0"/>
              <a:t>La repercusión clínica dependerá de la duración del tratamiento o de las características del paciente.</a:t>
            </a:r>
          </a:p>
        </p:txBody>
      </p:sp>
      <p:sp>
        <p:nvSpPr>
          <p:cNvPr id="7" name="Marcador de pie de página 6">
            <a:extLst>
              <a:ext uri="{FF2B5EF4-FFF2-40B4-BE49-F238E27FC236}">
                <a16:creationId xmlns:a16="http://schemas.microsoft.com/office/drawing/2014/main" id="{978708E4-04C7-F244-8269-7671878AD7F8}"/>
              </a:ext>
            </a:extLst>
          </p:cNvPr>
          <p:cNvSpPr>
            <a:spLocks noGrp="1"/>
          </p:cNvSpPr>
          <p:nvPr>
            <p:ph type="ftr" sz="quarter" idx="3"/>
          </p:nvPr>
        </p:nvSpPr>
        <p:spPr/>
        <p:txBody>
          <a:bodyPr/>
          <a:lstStyle/>
          <a:p>
            <a:r>
              <a:rPr lang="en-US"/>
              <a:t>Carrera de Nutrición y Dietética - Departamento Ciencias de Salud Facultad de Medicina</a:t>
            </a:r>
            <a:endParaRPr lang="en-US" sz="700"/>
          </a:p>
        </p:txBody>
      </p:sp>
      <p:pic>
        <p:nvPicPr>
          <p:cNvPr id="10" name="Imagen 9">
            <a:extLst>
              <a:ext uri="{FF2B5EF4-FFF2-40B4-BE49-F238E27FC236}">
                <a16:creationId xmlns:a16="http://schemas.microsoft.com/office/drawing/2014/main" id="{273CF57F-CB8F-B94A-9F41-D6B847D908B0}"/>
              </a:ext>
            </a:extLst>
          </p:cNvPr>
          <p:cNvPicPr>
            <a:picLocks noChangeAspect="1"/>
          </p:cNvPicPr>
          <p:nvPr/>
        </p:nvPicPr>
        <p:blipFill>
          <a:blip r:embed="rId3"/>
          <a:stretch>
            <a:fillRect/>
          </a:stretch>
        </p:blipFill>
        <p:spPr>
          <a:xfrm>
            <a:off x="2189053" y="1765604"/>
            <a:ext cx="5693174" cy="2917889"/>
          </a:xfrm>
          <a:prstGeom prst="rect">
            <a:avLst/>
          </a:prstGeom>
        </p:spPr>
      </p:pic>
    </p:spTree>
    <p:extLst>
      <p:ext uri="{BB962C8B-B14F-4D97-AF65-F5344CB8AC3E}">
        <p14:creationId xmlns:p14="http://schemas.microsoft.com/office/powerpoint/2010/main" val="431649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3A40FD-EEFC-F140-8D7A-F06C5DBE7DD0}"/>
              </a:ext>
            </a:extLst>
          </p:cNvPr>
          <p:cNvSpPr>
            <a:spLocks noGrp="1"/>
          </p:cNvSpPr>
          <p:nvPr>
            <p:ph type="title"/>
          </p:nvPr>
        </p:nvSpPr>
        <p:spPr/>
        <p:txBody>
          <a:bodyPr/>
          <a:lstStyle/>
          <a:p>
            <a:r>
              <a:rPr lang="es-CL" dirty="0"/>
              <a:t>Hoja de Ruta</a:t>
            </a:r>
          </a:p>
        </p:txBody>
      </p:sp>
      <p:graphicFrame>
        <p:nvGraphicFramePr>
          <p:cNvPr id="5" name="Marcador de contenido 4">
            <a:extLst>
              <a:ext uri="{FF2B5EF4-FFF2-40B4-BE49-F238E27FC236}">
                <a16:creationId xmlns:a16="http://schemas.microsoft.com/office/drawing/2014/main" id="{0E73032F-475F-0943-85B0-5CF757F4C56E}"/>
              </a:ext>
            </a:extLst>
          </p:cNvPr>
          <p:cNvGraphicFramePr>
            <a:graphicFrameLocks noGrp="1"/>
          </p:cNvGraphicFramePr>
          <p:nvPr>
            <p:ph idx="1"/>
            <p:extLst>
              <p:ext uri="{D42A27DB-BD31-4B8C-83A1-F6EECF244321}">
                <p14:modId xmlns:p14="http://schemas.microsoft.com/office/powerpoint/2010/main" val="3603005682"/>
              </p:ext>
            </p:extLst>
          </p:nvPr>
        </p:nvGraphicFramePr>
        <p:xfrm>
          <a:off x="457200" y="869193"/>
          <a:ext cx="8229600" cy="3675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pie de página 3">
            <a:extLst>
              <a:ext uri="{FF2B5EF4-FFF2-40B4-BE49-F238E27FC236}">
                <a16:creationId xmlns:a16="http://schemas.microsoft.com/office/drawing/2014/main" id="{7D4851DE-D1CA-334C-907A-31EDEC801F1A}"/>
              </a:ext>
            </a:extLst>
          </p:cNvPr>
          <p:cNvSpPr>
            <a:spLocks noGrp="1"/>
          </p:cNvSpPr>
          <p:nvPr>
            <p:ph type="ftr" sz="quarter" idx="3"/>
          </p:nvPr>
        </p:nvSpPr>
        <p:spPr/>
        <p:txBody>
          <a:bodyPr/>
          <a:lstStyle/>
          <a:p>
            <a:r>
              <a:rPr lang="en-US"/>
              <a:t>Carrera de Nutrición y Dietética - Departamento Ciencias de Salud Facultad de Medicina</a:t>
            </a:r>
            <a:endParaRPr lang="en-US" sz="700"/>
          </a:p>
        </p:txBody>
      </p:sp>
    </p:spTree>
    <p:extLst>
      <p:ext uri="{BB962C8B-B14F-4D97-AF65-F5344CB8AC3E}">
        <p14:creationId xmlns:p14="http://schemas.microsoft.com/office/powerpoint/2010/main" val="1023212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contenido 12">
            <a:extLst>
              <a:ext uri="{FF2B5EF4-FFF2-40B4-BE49-F238E27FC236}">
                <a16:creationId xmlns:a16="http://schemas.microsoft.com/office/drawing/2014/main" id="{FF8D396C-F95C-6B4C-B896-6C4D0955F3C7}"/>
              </a:ext>
            </a:extLst>
          </p:cNvPr>
          <p:cNvSpPr>
            <a:spLocks noGrp="1"/>
          </p:cNvSpPr>
          <p:nvPr>
            <p:ph idx="1"/>
          </p:nvPr>
        </p:nvSpPr>
        <p:spPr>
          <a:xfrm>
            <a:off x="457200" y="2631125"/>
            <a:ext cx="8229600" cy="1960867"/>
          </a:xfrm>
        </p:spPr>
        <p:txBody>
          <a:bodyPr>
            <a:normAutofit fontScale="85000" lnSpcReduction="10000"/>
          </a:bodyPr>
          <a:lstStyle/>
          <a:p>
            <a:r>
              <a:rPr lang="es-CL" dirty="0"/>
              <a:t>Búsqueda en la literatura que examinó los estudios sobre el efecto alimentario.</a:t>
            </a:r>
          </a:p>
          <a:p>
            <a:pPr lvl="1"/>
            <a:r>
              <a:rPr lang="es-CL" b="1" dirty="0"/>
              <a:t>Resumen de la literatura e identificación y discusión de los mecanismos comunes de efectos alimentarios</a:t>
            </a:r>
          </a:p>
          <a:p>
            <a:pPr lvl="1"/>
            <a:r>
              <a:rPr lang="es-CL" dirty="0"/>
              <a:t>Destaca medicamentos que tienen un efecto alimentario clínicamente significativo y los mecanismos correspondientes.</a:t>
            </a:r>
          </a:p>
          <a:p>
            <a:pPr lvl="1"/>
            <a:r>
              <a:rPr lang="es-CL" dirty="0"/>
              <a:t>Analisis de los efectos de los alimentos con alto contenido de grasa o las comidas estándar en la tasa de absorción de drogas orales y el grado de absorción</a:t>
            </a:r>
          </a:p>
        </p:txBody>
      </p:sp>
      <p:sp>
        <p:nvSpPr>
          <p:cNvPr id="7" name="Marcador de pie de página 6">
            <a:extLst>
              <a:ext uri="{FF2B5EF4-FFF2-40B4-BE49-F238E27FC236}">
                <a16:creationId xmlns:a16="http://schemas.microsoft.com/office/drawing/2014/main" id="{D6209AFB-06E8-9444-AAAA-A11D6CE78E89}"/>
              </a:ext>
            </a:extLst>
          </p:cNvPr>
          <p:cNvSpPr>
            <a:spLocks noGrp="1"/>
          </p:cNvSpPr>
          <p:nvPr>
            <p:ph type="ftr" sz="quarter" idx="3"/>
          </p:nvPr>
        </p:nvSpPr>
        <p:spPr/>
        <p:txBody>
          <a:bodyPr/>
          <a:lstStyle/>
          <a:p>
            <a:r>
              <a:rPr lang="en-US"/>
              <a:t>Carrera de </a:t>
            </a:r>
            <a:r>
              <a:rPr lang="en-US" err="1"/>
              <a:t>Nutrición</a:t>
            </a:r>
            <a:r>
              <a:rPr lang="en-US"/>
              <a:t> y </a:t>
            </a:r>
            <a:r>
              <a:rPr lang="en-US" err="1"/>
              <a:t>Dietética</a:t>
            </a:r>
            <a:r>
              <a:rPr lang="en-US"/>
              <a:t> - </a:t>
            </a:r>
            <a:r>
              <a:rPr lang="en-US" err="1"/>
              <a:t>Departamento</a:t>
            </a:r>
            <a:r>
              <a:rPr lang="en-US"/>
              <a:t> </a:t>
            </a:r>
            <a:r>
              <a:rPr lang="en-US" err="1"/>
              <a:t>Ciencias</a:t>
            </a:r>
            <a:r>
              <a:rPr lang="en-US"/>
              <a:t> de </a:t>
            </a:r>
            <a:r>
              <a:rPr lang="en-US" err="1"/>
              <a:t>Salud</a:t>
            </a:r>
            <a:r>
              <a:rPr lang="en-US"/>
              <a:t> </a:t>
            </a:r>
            <a:r>
              <a:rPr lang="en-US" err="1"/>
              <a:t>Facultad</a:t>
            </a:r>
            <a:r>
              <a:rPr lang="en-US"/>
              <a:t> de </a:t>
            </a:r>
            <a:r>
              <a:rPr lang="en-US" err="1"/>
              <a:t>Medicina</a:t>
            </a:r>
            <a:endParaRPr lang="en-US" sz="700"/>
          </a:p>
        </p:txBody>
      </p:sp>
      <p:pic>
        <p:nvPicPr>
          <p:cNvPr id="11" name="Imagen 10">
            <a:extLst>
              <a:ext uri="{FF2B5EF4-FFF2-40B4-BE49-F238E27FC236}">
                <a16:creationId xmlns:a16="http://schemas.microsoft.com/office/drawing/2014/main" id="{5877FD60-9FA0-7649-BC1E-2FF1929302B1}"/>
              </a:ext>
            </a:extLst>
          </p:cNvPr>
          <p:cNvPicPr>
            <a:picLocks noChangeAspect="1"/>
          </p:cNvPicPr>
          <p:nvPr/>
        </p:nvPicPr>
        <p:blipFill>
          <a:blip r:embed="rId3"/>
          <a:stretch>
            <a:fillRect/>
          </a:stretch>
        </p:blipFill>
        <p:spPr>
          <a:xfrm>
            <a:off x="914398" y="204172"/>
            <a:ext cx="7333486" cy="2029873"/>
          </a:xfrm>
          <a:prstGeom prst="rect">
            <a:avLst/>
          </a:prstGeom>
        </p:spPr>
      </p:pic>
    </p:spTree>
    <p:extLst>
      <p:ext uri="{BB962C8B-B14F-4D97-AF65-F5344CB8AC3E}">
        <p14:creationId xmlns:p14="http://schemas.microsoft.com/office/powerpoint/2010/main" val="790285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A230451-8ECD-428F-ADB8-F44B67FC2769}"/>
              </a:ext>
            </a:extLst>
          </p:cNvPr>
          <p:cNvSpPr>
            <a:spLocks noGrp="1"/>
          </p:cNvSpPr>
          <p:nvPr>
            <p:ph type="title"/>
          </p:nvPr>
        </p:nvSpPr>
        <p:spPr>
          <a:xfrm>
            <a:off x="457200" y="205979"/>
            <a:ext cx="8229600" cy="443989"/>
          </a:xfrm>
        </p:spPr>
        <p:txBody>
          <a:bodyPr/>
          <a:lstStyle/>
          <a:p>
            <a:r>
              <a:rPr lang="en-US" dirty="0"/>
              <a:t>Mecanismos de efecto en alimentos</a:t>
            </a:r>
          </a:p>
        </p:txBody>
      </p:sp>
      <p:pic>
        <p:nvPicPr>
          <p:cNvPr id="5" name="Imagen 4">
            <a:extLst>
              <a:ext uri="{FF2B5EF4-FFF2-40B4-BE49-F238E27FC236}">
                <a16:creationId xmlns:a16="http://schemas.microsoft.com/office/drawing/2014/main" id="{A5D1383A-D1F5-424A-B2F4-8DE28D8FE390}"/>
              </a:ext>
            </a:extLst>
          </p:cNvPr>
          <p:cNvPicPr>
            <a:picLocks noChangeAspect="1"/>
          </p:cNvPicPr>
          <p:nvPr/>
        </p:nvPicPr>
        <p:blipFill>
          <a:blip r:embed="rId3"/>
          <a:stretch>
            <a:fillRect/>
          </a:stretch>
        </p:blipFill>
        <p:spPr>
          <a:xfrm>
            <a:off x="894177" y="685811"/>
            <a:ext cx="7584805" cy="4266453"/>
          </a:xfrm>
          <a:prstGeom prst="rect">
            <a:avLst/>
          </a:prstGeom>
          <a:noFill/>
        </p:spPr>
      </p:pic>
    </p:spTree>
    <p:extLst>
      <p:ext uri="{BB962C8B-B14F-4D97-AF65-F5344CB8AC3E}">
        <p14:creationId xmlns:p14="http://schemas.microsoft.com/office/powerpoint/2010/main" val="2980037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21C25F9-6C54-9545-A79B-1D99666A3ED3}"/>
              </a:ext>
            </a:extLst>
          </p:cNvPr>
          <p:cNvSpPr>
            <a:spLocks noGrp="1"/>
          </p:cNvSpPr>
          <p:nvPr>
            <p:ph type="ftr" sz="quarter" idx="3"/>
          </p:nvPr>
        </p:nvSpPr>
        <p:spPr/>
        <p:txBody>
          <a:bodyPr/>
          <a:lstStyle/>
          <a:p>
            <a:r>
              <a:rPr lang="en-US"/>
              <a:t>Carrera de Nutrición y Dietética - Departamento Ciencias de Salud Facultad de Medicina</a:t>
            </a:r>
            <a:endParaRPr lang="en-US" sz="700"/>
          </a:p>
        </p:txBody>
      </p:sp>
      <p:pic>
        <p:nvPicPr>
          <p:cNvPr id="5" name="Imagen 4">
            <a:extLst>
              <a:ext uri="{FF2B5EF4-FFF2-40B4-BE49-F238E27FC236}">
                <a16:creationId xmlns:a16="http://schemas.microsoft.com/office/drawing/2014/main" id="{A07D85C9-0E24-864E-8486-1BDADF480C2A}"/>
              </a:ext>
            </a:extLst>
          </p:cNvPr>
          <p:cNvPicPr>
            <a:picLocks noChangeAspect="1"/>
          </p:cNvPicPr>
          <p:nvPr/>
        </p:nvPicPr>
        <p:blipFill>
          <a:blip r:embed="rId3"/>
          <a:stretch>
            <a:fillRect/>
          </a:stretch>
        </p:blipFill>
        <p:spPr>
          <a:xfrm>
            <a:off x="1335184" y="184190"/>
            <a:ext cx="6473632" cy="3635123"/>
          </a:xfrm>
          <a:prstGeom prst="rect">
            <a:avLst/>
          </a:prstGeom>
        </p:spPr>
      </p:pic>
    </p:spTree>
    <p:extLst>
      <p:ext uri="{BB962C8B-B14F-4D97-AF65-F5344CB8AC3E}">
        <p14:creationId xmlns:p14="http://schemas.microsoft.com/office/powerpoint/2010/main" val="1036923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id="{3FE99FD8-C1FA-174A-9532-B93F49EB1164}"/>
              </a:ext>
            </a:extLst>
          </p:cNvPr>
          <p:cNvSpPr>
            <a:spLocks noGrp="1"/>
          </p:cNvSpPr>
          <p:nvPr>
            <p:ph type="title"/>
          </p:nvPr>
        </p:nvSpPr>
        <p:spPr/>
        <p:txBody>
          <a:bodyPr/>
          <a:lstStyle/>
          <a:p>
            <a:r>
              <a:rPr lang="es-CL"/>
              <a:t>Interacción F-N y factores de riesgo </a:t>
            </a:r>
          </a:p>
        </p:txBody>
      </p:sp>
      <p:pic>
        <p:nvPicPr>
          <p:cNvPr id="13" name="Imagen 12">
            <a:extLst>
              <a:ext uri="{FF2B5EF4-FFF2-40B4-BE49-F238E27FC236}">
                <a16:creationId xmlns:a16="http://schemas.microsoft.com/office/drawing/2014/main" id="{1B8A93FA-FAFC-C54C-9786-61BAA042518C}"/>
              </a:ext>
            </a:extLst>
          </p:cNvPr>
          <p:cNvPicPr>
            <a:picLocks noChangeAspect="1"/>
          </p:cNvPicPr>
          <p:nvPr/>
        </p:nvPicPr>
        <p:blipFill>
          <a:blip r:embed="rId3"/>
          <a:stretch>
            <a:fillRect/>
          </a:stretch>
        </p:blipFill>
        <p:spPr>
          <a:xfrm>
            <a:off x="160800" y="865564"/>
            <a:ext cx="8822400" cy="3412371"/>
          </a:xfrm>
          <a:prstGeom prst="rect">
            <a:avLst/>
          </a:prstGeom>
        </p:spPr>
      </p:pic>
    </p:spTree>
    <p:extLst>
      <p:ext uri="{BB962C8B-B14F-4D97-AF65-F5344CB8AC3E}">
        <p14:creationId xmlns:p14="http://schemas.microsoft.com/office/powerpoint/2010/main" val="2837953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C1BF5EE-2537-8648-8049-95CC1A5E7907}"/>
              </a:ext>
            </a:extLst>
          </p:cNvPr>
          <p:cNvSpPr>
            <a:spLocks noGrp="1"/>
          </p:cNvSpPr>
          <p:nvPr>
            <p:ph type="title"/>
          </p:nvPr>
        </p:nvSpPr>
        <p:spPr/>
        <p:txBody>
          <a:bodyPr/>
          <a:lstStyle/>
          <a:p>
            <a:r>
              <a:rPr lang="es-CL"/>
              <a:t>Interacción F-N y factores de riesgo </a:t>
            </a:r>
          </a:p>
        </p:txBody>
      </p:sp>
      <p:sp>
        <p:nvSpPr>
          <p:cNvPr id="4" name="Marcador de pie de página 3">
            <a:extLst>
              <a:ext uri="{FF2B5EF4-FFF2-40B4-BE49-F238E27FC236}">
                <a16:creationId xmlns:a16="http://schemas.microsoft.com/office/drawing/2014/main" id="{B4F45077-3815-FE46-943D-B0444D2E3B45}"/>
              </a:ext>
            </a:extLst>
          </p:cNvPr>
          <p:cNvSpPr>
            <a:spLocks noGrp="1"/>
          </p:cNvSpPr>
          <p:nvPr>
            <p:ph type="ftr" sz="quarter" idx="3"/>
          </p:nvPr>
        </p:nvSpPr>
        <p:spPr/>
        <p:txBody>
          <a:bodyPr/>
          <a:lstStyle/>
          <a:p>
            <a:r>
              <a:rPr lang="en-US" dirty="0"/>
              <a:t>Carrera de </a:t>
            </a:r>
            <a:r>
              <a:rPr lang="en-US" dirty="0" err="1"/>
              <a:t>Nutrición</a:t>
            </a:r>
            <a:r>
              <a:rPr lang="en-US" dirty="0"/>
              <a:t> y </a:t>
            </a:r>
            <a:r>
              <a:rPr lang="en-US" dirty="0" err="1"/>
              <a:t>Dietética</a:t>
            </a:r>
            <a:r>
              <a:rPr lang="en-US" dirty="0"/>
              <a:t> - </a:t>
            </a:r>
            <a:r>
              <a:rPr lang="en-US" dirty="0" err="1"/>
              <a:t>Departamento</a:t>
            </a:r>
            <a:r>
              <a:rPr lang="en-US" dirty="0"/>
              <a:t> </a:t>
            </a:r>
            <a:r>
              <a:rPr lang="en-US" dirty="0" err="1"/>
              <a:t>Ciencias</a:t>
            </a:r>
            <a:r>
              <a:rPr lang="en-US" dirty="0"/>
              <a:t> de </a:t>
            </a:r>
            <a:r>
              <a:rPr lang="en-US" dirty="0" err="1"/>
              <a:t>Salud</a:t>
            </a:r>
            <a:r>
              <a:rPr lang="en-US" dirty="0"/>
              <a:t> </a:t>
            </a:r>
            <a:r>
              <a:rPr lang="en-US" dirty="0" err="1"/>
              <a:t>Facultad</a:t>
            </a:r>
            <a:r>
              <a:rPr lang="en-US" dirty="0"/>
              <a:t> de </a:t>
            </a:r>
            <a:r>
              <a:rPr lang="en-US" dirty="0" err="1"/>
              <a:t>Medicina</a:t>
            </a:r>
            <a:endParaRPr lang="en-US" sz="700" dirty="0"/>
          </a:p>
        </p:txBody>
      </p:sp>
      <p:pic>
        <p:nvPicPr>
          <p:cNvPr id="8" name="Imagen 7">
            <a:extLst>
              <a:ext uri="{FF2B5EF4-FFF2-40B4-BE49-F238E27FC236}">
                <a16:creationId xmlns:a16="http://schemas.microsoft.com/office/drawing/2014/main" id="{2BC4690B-E245-6D41-8BEF-8E29C28337FB}"/>
              </a:ext>
            </a:extLst>
          </p:cNvPr>
          <p:cNvPicPr>
            <a:picLocks noChangeAspect="1"/>
          </p:cNvPicPr>
          <p:nvPr/>
        </p:nvPicPr>
        <p:blipFill>
          <a:blip r:embed="rId3"/>
          <a:stretch>
            <a:fillRect/>
          </a:stretch>
        </p:blipFill>
        <p:spPr>
          <a:xfrm>
            <a:off x="178130" y="908101"/>
            <a:ext cx="8787740" cy="2344281"/>
          </a:xfrm>
          <a:prstGeom prst="rect">
            <a:avLst/>
          </a:prstGeom>
        </p:spPr>
      </p:pic>
    </p:spTree>
    <p:extLst>
      <p:ext uri="{BB962C8B-B14F-4D97-AF65-F5344CB8AC3E}">
        <p14:creationId xmlns:p14="http://schemas.microsoft.com/office/powerpoint/2010/main" val="1881564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605E8-C843-974A-A22E-B3C7B44508F4}"/>
              </a:ext>
            </a:extLst>
          </p:cNvPr>
          <p:cNvSpPr>
            <a:spLocks noGrp="1"/>
          </p:cNvSpPr>
          <p:nvPr>
            <p:ph type="title"/>
          </p:nvPr>
        </p:nvSpPr>
        <p:spPr/>
        <p:txBody>
          <a:bodyPr/>
          <a:lstStyle/>
          <a:p>
            <a:r>
              <a:rPr lang="es-CL"/>
              <a:t>Interacción F-N y factores de riesgo </a:t>
            </a:r>
          </a:p>
        </p:txBody>
      </p:sp>
      <p:sp>
        <p:nvSpPr>
          <p:cNvPr id="3" name="Marcador de pie de página 2">
            <a:extLst>
              <a:ext uri="{FF2B5EF4-FFF2-40B4-BE49-F238E27FC236}">
                <a16:creationId xmlns:a16="http://schemas.microsoft.com/office/drawing/2014/main" id="{4A825E14-AA7E-F24A-96E4-6980F225F19D}"/>
              </a:ext>
            </a:extLst>
          </p:cNvPr>
          <p:cNvSpPr>
            <a:spLocks noGrp="1"/>
          </p:cNvSpPr>
          <p:nvPr>
            <p:ph type="ftr" sz="quarter" idx="3"/>
          </p:nvPr>
        </p:nvSpPr>
        <p:spPr/>
        <p:txBody>
          <a:bodyPr/>
          <a:lstStyle/>
          <a:p>
            <a:r>
              <a:rPr lang="en-US"/>
              <a:t>Carrera de Nutrición y Dietética - Departamento Ciencias de Salud Facultad de Medicina</a:t>
            </a:r>
            <a:endParaRPr lang="en-US" sz="700"/>
          </a:p>
        </p:txBody>
      </p:sp>
      <p:pic>
        <p:nvPicPr>
          <p:cNvPr id="9" name="Imagen 8">
            <a:extLst>
              <a:ext uri="{FF2B5EF4-FFF2-40B4-BE49-F238E27FC236}">
                <a16:creationId xmlns:a16="http://schemas.microsoft.com/office/drawing/2014/main" id="{9F81E7B3-A4B2-044E-9A0C-45265EE5533A}"/>
              </a:ext>
            </a:extLst>
          </p:cNvPr>
          <p:cNvPicPr>
            <a:picLocks noChangeAspect="1"/>
          </p:cNvPicPr>
          <p:nvPr/>
        </p:nvPicPr>
        <p:blipFill>
          <a:blip r:embed="rId3"/>
          <a:stretch>
            <a:fillRect/>
          </a:stretch>
        </p:blipFill>
        <p:spPr>
          <a:xfrm>
            <a:off x="457200" y="813081"/>
            <a:ext cx="8382435" cy="3799423"/>
          </a:xfrm>
          <a:prstGeom prst="rect">
            <a:avLst/>
          </a:prstGeom>
        </p:spPr>
      </p:pic>
    </p:spTree>
    <p:extLst>
      <p:ext uri="{BB962C8B-B14F-4D97-AF65-F5344CB8AC3E}">
        <p14:creationId xmlns:p14="http://schemas.microsoft.com/office/powerpoint/2010/main" val="1870489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576C64-D39D-9645-BED6-BC80C88BF0C7}"/>
              </a:ext>
            </a:extLst>
          </p:cNvPr>
          <p:cNvSpPr>
            <a:spLocks noGrp="1"/>
          </p:cNvSpPr>
          <p:nvPr>
            <p:ph type="title"/>
          </p:nvPr>
        </p:nvSpPr>
        <p:spPr/>
        <p:txBody>
          <a:bodyPr/>
          <a:lstStyle/>
          <a:p>
            <a:r>
              <a:rPr lang="es-CL" dirty="0"/>
              <a:t>Anticonvulsivantes </a:t>
            </a:r>
          </a:p>
        </p:txBody>
      </p:sp>
      <p:sp>
        <p:nvSpPr>
          <p:cNvPr id="3" name="Marcador de pie de página 2">
            <a:extLst>
              <a:ext uri="{FF2B5EF4-FFF2-40B4-BE49-F238E27FC236}">
                <a16:creationId xmlns:a16="http://schemas.microsoft.com/office/drawing/2014/main" id="{57529922-0A38-7441-9588-432DBD753041}"/>
              </a:ext>
            </a:extLst>
          </p:cNvPr>
          <p:cNvSpPr>
            <a:spLocks noGrp="1"/>
          </p:cNvSpPr>
          <p:nvPr>
            <p:ph type="ftr" sz="quarter" idx="3"/>
          </p:nvPr>
        </p:nvSpPr>
        <p:spPr/>
        <p:txBody>
          <a:bodyPr/>
          <a:lstStyle/>
          <a:p>
            <a:r>
              <a:rPr lang="es-ES" dirty="0"/>
              <a:t>Bustamante S. Fármacos antiepilépticos y anticonvulsivantes. Biblioteca virtual universal. 2003.</a:t>
            </a:r>
          </a:p>
        </p:txBody>
      </p:sp>
      <p:pic>
        <p:nvPicPr>
          <p:cNvPr id="4" name="Marcador de contenido 3">
            <a:extLst>
              <a:ext uri="{FF2B5EF4-FFF2-40B4-BE49-F238E27FC236}">
                <a16:creationId xmlns:a16="http://schemas.microsoft.com/office/drawing/2014/main" id="{C51DD472-CC29-4844-90AA-7889A9EFCEA2}"/>
              </a:ext>
            </a:extLst>
          </p:cNvPr>
          <p:cNvPicPr>
            <a:picLocks noChangeAspect="1"/>
          </p:cNvPicPr>
          <p:nvPr/>
        </p:nvPicPr>
        <p:blipFill rotWithShape="1">
          <a:blip r:embed="rId3"/>
          <a:srcRect l="753" r="1239"/>
          <a:stretch/>
        </p:blipFill>
        <p:spPr>
          <a:xfrm>
            <a:off x="665018" y="926565"/>
            <a:ext cx="4088308" cy="3480372"/>
          </a:xfrm>
          <a:prstGeom prst="rect">
            <a:avLst/>
          </a:prstGeom>
        </p:spPr>
      </p:pic>
      <p:graphicFrame>
        <p:nvGraphicFramePr>
          <p:cNvPr id="6" name="Diagrama 5">
            <a:extLst>
              <a:ext uri="{FF2B5EF4-FFF2-40B4-BE49-F238E27FC236}">
                <a16:creationId xmlns:a16="http://schemas.microsoft.com/office/drawing/2014/main" id="{6C4167AF-F60D-5B4C-8CAA-4E9C4F43B9A8}"/>
              </a:ext>
            </a:extLst>
          </p:cNvPr>
          <p:cNvGraphicFramePr/>
          <p:nvPr>
            <p:extLst>
              <p:ext uri="{D42A27DB-BD31-4B8C-83A1-F6EECF244321}">
                <p14:modId xmlns:p14="http://schemas.microsoft.com/office/powerpoint/2010/main" val="3460972956"/>
              </p:ext>
            </p:extLst>
          </p:nvPr>
        </p:nvGraphicFramePr>
        <p:xfrm>
          <a:off x="5600700" y="649968"/>
          <a:ext cx="3291839" cy="35619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lecha derecha 6">
            <a:extLst>
              <a:ext uri="{FF2B5EF4-FFF2-40B4-BE49-F238E27FC236}">
                <a16:creationId xmlns:a16="http://schemas.microsoft.com/office/drawing/2014/main" id="{5CDA9440-6C79-774C-B959-72611A4EED02}"/>
              </a:ext>
            </a:extLst>
          </p:cNvPr>
          <p:cNvSpPr/>
          <p:nvPr/>
        </p:nvSpPr>
        <p:spPr>
          <a:xfrm>
            <a:off x="4916385" y="2303813"/>
            <a:ext cx="604305" cy="530827"/>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06197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91304E-849C-1247-AC14-21506D5763B9}"/>
              </a:ext>
            </a:extLst>
          </p:cNvPr>
          <p:cNvSpPr>
            <a:spLocks noGrp="1"/>
          </p:cNvSpPr>
          <p:nvPr>
            <p:ph type="title"/>
          </p:nvPr>
        </p:nvSpPr>
        <p:spPr/>
        <p:txBody>
          <a:bodyPr/>
          <a:lstStyle/>
          <a:p>
            <a:r>
              <a:rPr lang="es-CL" dirty="0"/>
              <a:t>Vitamina D</a:t>
            </a:r>
          </a:p>
        </p:txBody>
      </p:sp>
      <p:sp>
        <p:nvSpPr>
          <p:cNvPr id="3" name="Marcador de pie de página 2">
            <a:extLst>
              <a:ext uri="{FF2B5EF4-FFF2-40B4-BE49-F238E27FC236}">
                <a16:creationId xmlns:a16="http://schemas.microsoft.com/office/drawing/2014/main" id="{E8EB37B8-3809-9548-AE1D-6FA6BC2E0C22}"/>
              </a:ext>
            </a:extLst>
          </p:cNvPr>
          <p:cNvSpPr>
            <a:spLocks noGrp="1"/>
          </p:cNvSpPr>
          <p:nvPr>
            <p:ph type="ftr" sz="quarter" idx="3"/>
          </p:nvPr>
        </p:nvSpPr>
        <p:spPr/>
        <p:txBody>
          <a:bodyPr/>
          <a:lstStyle/>
          <a:p>
            <a:r>
              <a:rPr lang="es-ES" dirty="0"/>
              <a:t>Le Roy C, Rebolledo MJ, Moraga F, Díaz X, Castillo-Durán C. Nutrición del niño con enfermedades neurológicas prevalentes. </a:t>
            </a:r>
            <a:r>
              <a:rPr lang="ro-RO" dirty="0" err="1"/>
              <a:t>Rev</a:t>
            </a:r>
            <a:r>
              <a:rPr lang="ro-RO" dirty="0"/>
              <a:t> Chil </a:t>
            </a:r>
            <a:r>
              <a:rPr lang="ro-RO" dirty="0" err="1"/>
              <a:t>Pediatr</a:t>
            </a:r>
            <a:r>
              <a:rPr lang="ro-RO" dirty="0"/>
              <a:t> 2010; 81 (2): 103-113. </a:t>
            </a:r>
          </a:p>
        </p:txBody>
      </p:sp>
      <p:graphicFrame>
        <p:nvGraphicFramePr>
          <p:cNvPr id="4" name="Marcador de contenido 3">
            <a:extLst>
              <a:ext uri="{FF2B5EF4-FFF2-40B4-BE49-F238E27FC236}">
                <a16:creationId xmlns:a16="http://schemas.microsoft.com/office/drawing/2014/main" id="{7065F940-403A-EE42-9E1C-CED2D7A22ABD}"/>
              </a:ext>
            </a:extLst>
          </p:cNvPr>
          <p:cNvGraphicFramePr>
            <a:graphicFrameLocks/>
          </p:cNvGraphicFramePr>
          <p:nvPr>
            <p:extLst>
              <p:ext uri="{D42A27DB-BD31-4B8C-83A1-F6EECF244321}">
                <p14:modId xmlns:p14="http://schemas.microsoft.com/office/powerpoint/2010/main" val="3441142935"/>
              </p:ext>
            </p:extLst>
          </p:nvPr>
        </p:nvGraphicFramePr>
        <p:xfrm>
          <a:off x="727363" y="987185"/>
          <a:ext cx="7689273" cy="1435344"/>
        </p:xfrm>
        <a:graphic>
          <a:graphicData uri="http://schemas.openxmlformats.org/drawingml/2006/table">
            <a:tbl>
              <a:tblPr firstRow="1" bandRow="1">
                <a:tableStyleId>{5C22544A-7EE6-4342-B048-85BDC9FD1C3A}</a:tableStyleId>
              </a:tblPr>
              <a:tblGrid>
                <a:gridCol w="2081664">
                  <a:extLst>
                    <a:ext uri="{9D8B030D-6E8A-4147-A177-3AD203B41FA5}">
                      <a16:colId xmlns:a16="http://schemas.microsoft.com/office/drawing/2014/main" val="20000"/>
                    </a:ext>
                  </a:extLst>
                </a:gridCol>
                <a:gridCol w="5607609">
                  <a:extLst>
                    <a:ext uri="{9D8B030D-6E8A-4147-A177-3AD203B41FA5}">
                      <a16:colId xmlns:a16="http://schemas.microsoft.com/office/drawing/2014/main" val="20001"/>
                    </a:ext>
                  </a:extLst>
                </a:gridCol>
              </a:tblGrid>
              <a:tr h="228382">
                <a:tc>
                  <a:txBody>
                    <a:bodyPr/>
                    <a:lstStyle/>
                    <a:p>
                      <a:r>
                        <a:rPr lang="es-ES" sz="1600" dirty="0"/>
                        <a:t>Anticonvulsivante</a:t>
                      </a:r>
                    </a:p>
                  </a:txBody>
                  <a:tcPr/>
                </a:tc>
                <a:tc>
                  <a:txBody>
                    <a:bodyPr/>
                    <a:lstStyle/>
                    <a:p>
                      <a:r>
                        <a:rPr lang="es-ES" sz="1600" dirty="0"/>
                        <a:t>Efecto</a:t>
                      </a:r>
                    </a:p>
                  </a:txBody>
                  <a:tcPr/>
                </a:tc>
                <a:extLst>
                  <a:ext uri="{0D108BD9-81ED-4DB2-BD59-A6C34878D82A}">
                    <a16:rowId xmlns:a16="http://schemas.microsoft.com/office/drawing/2014/main" val="10000"/>
                  </a:ext>
                </a:extLst>
              </a:tr>
              <a:tr h="319109">
                <a:tc rowSpan="2">
                  <a:txBody>
                    <a:bodyPr/>
                    <a:lstStyle/>
                    <a:p>
                      <a:r>
                        <a:rPr lang="es-ES" sz="1600" b="0" kern="1200" dirty="0" err="1">
                          <a:solidFill>
                            <a:schemeClr val="dk1"/>
                          </a:solidFill>
                          <a:effectLst/>
                          <a:latin typeface="+mn-lt"/>
                          <a:ea typeface="+mn-ea"/>
                          <a:cs typeface="+mn-cs"/>
                        </a:rPr>
                        <a:t>Fenitoína</a:t>
                      </a:r>
                      <a:r>
                        <a:rPr lang="es-ES" sz="1600" b="0" kern="1200" dirty="0">
                          <a:solidFill>
                            <a:schemeClr val="dk1"/>
                          </a:solidFill>
                          <a:effectLst/>
                          <a:latin typeface="+mn-lt"/>
                          <a:ea typeface="+mn-ea"/>
                          <a:cs typeface="+mn-cs"/>
                        </a:rPr>
                        <a:t>, fenobarbital y </a:t>
                      </a:r>
                      <a:r>
                        <a:rPr lang="es-ES" sz="1600" b="0" kern="1200" dirty="0" err="1">
                          <a:solidFill>
                            <a:schemeClr val="dk1"/>
                          </a:solidFill>
                          <a:effectLst/>
                          <a:latin typeface="+mn-lt"/>
                          <a:ea typeface="+mn-ea"/>
                          <a:cs typeface="+mn-cs"/>
                        </a:rPr>
                        <a:t>carbamazepina</a:t>
                      </a:r>
                      <a:endParaRPr lang="es-ES" sz="1600" b="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effectLst/>
                          <a:latin typeface="+mn-lt"/>
                          <a:ea typeface="+mn-ea"/>
                          <a:cs typeface="+mn-cs"/>
                        </a:rPr>
                        <a:t>A nivel </a:t>
                      </a:r>
                      <a:r>
                        <a:rPr lang="es-ES" sz="1400" kern="1200" dirty="0" err="1">
                          <a:solidFill>
                            <a:schemeClr val="dk1"/>
                          </a:solidFill>
                          <a:effectLst/>
                          <a:latin typeface="+mn-lt"/>
                          <a:ea typeface="+mn-ea"/>
                          <a:cs typeface="+mn-cs"/>
                        </a:rPr>
                        <a:t>microsomal</a:t>
                      </a:r>
                      <a:r>
                        <a:rPr lang="es-ES" sz="1400" kern="1200" dirty="0">
                          <a:solidFill>
                            <a:schemeClr val="dk1"/>
                          </a:solidFill>
                          <a:effectLst/>
                          <a:latin typeface="+mn-lt"/>
                          <a:ea typeface="+mn-ea"/>
                          <a:cs typeface="+mn-cs"/>
                        </a:rPr>
                        <a:t> hepático inducir la actividad de las enzimas </a:t>
                      </a:r>
                      <a:r>
                        <a:rPr lang="es-ES" sz="1400" kern="1200" dirty="0" err="1">
                          <a:solidFill>
                            <a:schemeClr val="dk1"/>
                          </a:solidFill>
                          <a:effectLst/>
                          <a:latin typeface="+mn-lt"/>
                          <a:ea typeface="+mn-ea"/>
                          <a:cs typeface="+mn-cs"/>
                        </a:rPr>
                        <a:t>hidroxilasas</a:t>
                      </a:r>
                      <a:r>
                        <a:rPr lang="es-ES" sz="1400" kern="1200" dirty="0">
                          <a:solidFill>
                            <a:schemeClr val="dk1"/>
                          </a:solidFill>
                          <a:effectLst/>
                          <a:latin typeface="+mn-lt"/>
                          <a:ea typeface="+mn-ea"/>
                          <a:cs typeface="+mn-cs"/>
                        </a:rPr>
                        <a:t> del citocromo P450 </a:t>
                      </a:r>
                    </a:p>
                  </a:txBody>
                  <a:tcPr/>
                </a:tc>
                <a:extLst>
                  <a:ext uri="{0D108BD9-81ED-4DB2-BD59-A6C34878D82A}">
                    <a16:rowId xmlns:a16="http://schemas.microsoft.com/office/drawing/2014/main" val="10001"/>
                  </a:ext>
                </a:extLst>
              </a:tr>
              <a:tr h="581904">
                <a:tc vMerge="1">
                  <a:txBody>
                    <a:bodyPr/>
                    <a:lstStyle/>
                    <a:p>
                      <a:endParaRPr lang="es-E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effectLst/>
                          <a:latin typeface="+mn-lt"/>
                          <a:ea typeface="+mn-ea"/>
                          <a:cs typeface="+mn-cs"/>
                        </a:rPr>
                        <a:t>Interfieren con el metabolismo de la vitamina D, aumentando el riesgo de osteopenia y osteoporosis. </a:t>
                      </a:r>
                    </a:p>
                  </a:txBody>
                  <a:tcPr/>
                </a:tc>
                <a:extLst>
                  <a:ext uri="{0D108BD9-81ED-4DB2-BD59-A6C34878D82A}">
                    <a16:rowId xmlns:a16="http://schemas.microsoft.com/office/drawing/2014/main" val="10002"/>
                  </a:ext>
                </a:extLst>
              </a:tr>
            </a:tbl>
          </a:graphicData>
        </a:graphic>
      </p:graphicFrame>
      <p:sp>
        <p:nvSpPr>
          <p:cNvPr id="5" name="CuadroTexto 4">
            <a:extLst>
              <a:ext uri="{FF2B5EF4-FFF2-40B4-BE49-F238E27FC236}">
                <a16:creationId xmlns:a16="http://schemas.microsoft.com/office/drawing/2014/main" id="{9AEA04BE-98BA-894C-8CC9-00D41D1AAE6E}"/>
              </a:ext>
            </a:extLst>
          </p:cNvPr>
          <p:cNvSpPr txBox="1"/>
          <p:nvPr/>
        </p:nvSpPr>
        <p:spPr>
          <a:xfrm>
            <a:off x="727363" y="3379670"/>
            <a:ext cx="7688943" cy="76944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charset="2"/>
              <a:buChar char="ü"/>
            </a:pPr>
            <a:r>
              <a:rPr lang="es-ES" sz="1400" dirty="0">
                <a:solidFill>
                  <a:schemeClr val="dk1"/>
                </a:solidFill>
              </a:rPr>
              <a:t>La </a:t>
            </a:r>
            <a:r>
              <a:rPr lang="es-ES" sz="1400" dirty="0" err="1">
                <a:solidFill>
                  <a:schemeClr val="dk1"/>
                </a:solidFill>
              </a:rPr>
              <a:t>recomendación</a:t>
            </a:r>
            <a:r>
              <a:rPr lang="es-ES" sz="1400" dirty="0">
                <a:solidFill>
                  <a:schemeClr val="dk1"/>
                </a:solidFill>
              </a:rPr>
              <a:t> de vitamina D </a:t>
            </a:r>
            <a:r>
              <a:rPr lang="es-ES" sz="1400" dirty="0" err="1">
                <a:solidFill>
                  <a:schemeClr val="dk1"/>
                </a:solidFill>
              </a:rPr>
              <a:t>sería</a:t>
            </a:r>
            <a:r>
              <a:rPr lang="es-ES" sz="1400" dirty="0">
                <a:solidFill>
                  <a:schemeClr val="dk1"/>
                </a:solidFill>
              </a:rPr>
              <a:t> entre 400 y 1000 UI/</a:t>
            </a:r>
            <a:r>
              <a:rPr lang="es-ES" sz="1400" dirty="0" err="1">
                <a:solidFill>
                  <a:schemeClr val="dk1"/>
                </a:solidFill>
              </a:rPr>
              <a:t>día</a:t>
            </a:r>
            <a:r>
              <a:rPr lang="es-ES" sz="1400" dirty="0">
                <a:solidFill>
                  <a:schemeClr val="dk1"/>
                </a:solidFill>
              </a:rPr>
              <a:t>.</a:t>
            </a:r>
          </a:p>
          <a:p>
            <a:pPr marL="285750" indent="-285750">
              <a:buFont typeface="Wingdings" charset="2"/>
              <a:buChar char="ü"/>
            </a:pPr>
            <a:r>
              <a:rPr lang="es-ES" sz="1400" dirty="0">
                <a:solidFill>
                  <a:schemeClr val="dk1"/>
                </a:solidFill>
              </a:rPr>
              <a:t>La </a:t>
            </a:r>
            <a:r>
              <a:rPr lang="es-ES" sz="1400" dirty="0" err="1">
                <a:solidFill>
                  <a:schemeClr val="dk1"/>
                </a:solidFill>
              </a:rPr>
              <a:t>suplementación</a:t>
            </a:r>
            <a:r>
              <a:rPr lang="es-ES" sz="1400" dirty="0">
                <a:solidFill>
                  <a:schemeClr val="dk1"/>
                </a:solidFill>
              </a:rPr>
              <a:t> debe ir </a:t>
            </a:r>
            <a:r>
              <a:rPr lang="es-ES" sz="1400" dirty="0" err="1">
                <a:solidFill>
                  <a:schemeClr val="dk1"/>
                </a:solidFill>
              </a:rPr>
              <a:t>evaluándose</a:t>
            </a:r>
            <a:r>
              <a:rPr lang="es-ES" sz="1400" dirty="0">
                <a:solidFill>
                  <a:schemeClr val="dk1"/>
                </a:solidFill>
              </a:rPr>
              <a:t> en conjunto con otros factores como es el aporte nutricional y la </a:t>
            </a:r>
            <a:r>
              <a:rPr lang="es-ES" sz="1400" dirty="0" err="1">
                <a:solidFill>
                  <a:schemeClr val="dk1"/>
                </a:solidFill>
              </a:rPr>
              <a:t>exposición</a:t>
            </a:r>
            <a:r>
              <a:rPr lang="es-ES" sz="1400" dirty="0">
                <a:solidFill>
                  <a:schemeClr val="dk1"/>
                </a:solidFill>
              </a:rPr>
              <a:t> solar</a:t>
            </a:r>
            <a:r>
              <a:rPr lang="es-ES" sz="1600" dirty="0">
                <a:solidFill>
                  <a:schemeClr val="dk1"/>
                </a:solidFill>
              </a:rPr>
              <a:t>. </a:t>
            </a:r>
            <a:endParaRPr lang="es-ES" sz="1600" dirty="0"/>
          </a:p>
        </p:txBody>
      </p:sp>
    </p:spTree>
    <p:extLst>
      <p:ext uri="{BB962C8B-B14F-4D97-AF65-F5344CB8AC3E}">
        <p14:creationId xmlns:p14="http://schemas.microsoft.com/office/powerpoint/2010/main" val="1900457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6755FB-936A-1148-B896-1F2B77819B8D}"/>
              </a:ext>
            </a:extLst>
          </p:cNvPr>
          <p:cNvSpPr>
            <a:spLocks noGrp="1"/>
          </p:cNvSpPr>
          <p:nvPr>
            <p:ph type="title"/>
          </p:nvPr>
        </p:nvSpPr>
        <p:spPr/>
        <p:txBody>
          <a:bodyPr/>
          <a:lstStyle/>
          <a:p>
            <a:r>
              <a:rPr lang="es-CL" dirty="0"/>
              <a:t>Vitamina D</a:t>
            </a:r>
          </a:p>
        </p:txBody>
      </p:sp>
      <p:sp>
        <p:nvSpPr>
          <p:cNvPr id="3" name="Marcador de pie de página 2">
            <a:extLst>
              <a:ext uri="{FF2B5EF4-FFF2-40B4-BE49-F238E27FC236}">
                <a16:creationId xmlns:a16="http://schemas.microsoft.com/office/drawing/2014/main" id="{424F3E75-5E81-9847-8237-0383CE10B726}"/>
              </a:ext>
            </a:extLst>
          </p:cNvPr>
          <p:cNvSpPr>
            <a:spLocks noGrp="1"/>
          </p:cNvSpPr>
          <p:nvPr>
            <p:ph type="ftr" sz="quarter" idx="3"/>
          </p:nvPr>
        </p:nvSpPr>
        <p:spPr/>
        <p:txBody>
          <a:bodyPr/>
          <a:lstStyle/>
          <a:p>
            <a:r>
              <a:rPr lang="es-ES" dirty="0" err="1"/>
              <a:t>Vildoso</a:t>
            </a:r>
            <a:r>
              <a:rPr lang="es-ES" dirty="0"/>
              <a:t> Fernández M. Efectos nutricionales de los anticonvulsivantes. </a:t>
            </a:r>
            <a:r>
              <a:rPr lang="en-US" dirty="0" err="1"/>
              <a:t>Medwave</a:t>
            </a:r>
            <a:r>
              <a:rPr lang="en-US" dirty="0"/>
              <a:t> 2009 Abr;9(4):e3857. Disponible en:10.5867/medwave.2009.04.3857 </a:t>
            </a:r>
            <a:r>
              <a:rPr lang="es-ES" dirty="0"/>
              <a:t>  </a:t>
            </a:r>
          </a:p>
        </p:txBody>
      </p:sp>
      <p:pic>
        <p:nvPicPr>
          <p:cNvPr id="5" name="Marcador de contenido 5" descr="Captura de pantalla 2016-11-29 a las 11.19.57.png">
            <a:extLst>
              <a:ext uri="{FF2B5EF4-FFF2-40B4-BE49-F238E27FC236}">
                <a16:creationId xmlns:a16="http://schemas.microsoft.com/office/drawing/2014/main" id="{5ED0D1F5-6628-F34F-9DC8-73B23C98F8C2}"/>
              </a:ext>
            </a:extLst>
          </p:cNvPr>
          <p:cNvPicPr>
            <a:picLocks noChangeAspect="1"/>
          </p:cNvPicPr>
          <p:nvPr/>
        </p:nvPicPr>
        <p:blipFill rotWithShape="1">
          <a:blip r:embed="rId3">
            <a:extLst>
              <a:ext uri="{28A0092B-C50C-407E-A947-70E740481C1C}">
                <a14:useLocalDpi xmlns:a14="http://schemas.microsoft.com/office/drawing/2010/main" val="0"/>
              </a:ext>
            </a:extLst>
          </a:blip>
          <a:srcRect r="26"/>
          <a:stretch/>
        </p:blipFill>
        <p:spPr>
          <a:xfrm>
            <a:off x="1983180" y="981728"/>
            <a:ext cx="5360119" cy="3462130"/>
          </a:xfrm>
          <a:prstGeom prst="rect">
            <a:avLst/>
          </a:prstGeom>
        </p:spPr>
      </p:pic>
    </p:spTree>
    <p:extLst>
      <p:ext uri="{BB962C8B-B14F-4D97-AF65-F5344CB8AC3E}">
        <p14:creationId xmlns:p14="http://schemas.microsoft.com/office/powerpoint/2010/main" val="536850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E72302-3023-1A49-A96D-3716EA8066A0}"/>
              </a:ext>
            </a:extLst>
          </p:cNvPr>
          <p:cNvSpPr>
            <a:spLocks noGrp="1"/>
          </p:cNvSpPr>
          <p:nvPr>
            <p:ph type="title"/>
          </p:nvPr>
        </p:nvSpPr>
        <p:spPr/>
        <p:txBody>
          <a:bodyPr/>
          <a:lstStyle/>
          <a:p>
            <a:r>
              <a:rPr lang="es-CL" dirty="0"/>
              <a:t>Vitamina B12 y Ácido fólico</a:t>
            </a:r>
          </a:p>
        </p:txBody>
      </p:sp>
      <p:sp>
        <p:nvSpPr>
          <p:cNvPr id="3" name="Marcador de pie de página 2">
            <a:extLst>
              <a:ext uri="{FF2B5EF4-FFF2-40B4-BE49-F238E27FC236}">
                <a16:creationId xmlns:a16="http://schemas.microsoft.com/office/drawing/2014/main" id="{FD9E1C30-5A51-F64F-819E-5F282E95E358}"/>
              </a:ext>
            </a:extLst>
          </p:cNvPr>
          <p:cNvSpPr>
            <a:spLocks noGrp="1"/>
          </p:cNvSpPr>
          <p:nvPr>
            <p:ph type="ftr" sz="quarter" idx="3"/>
          </p:nvPr>
        </p:nvSpPr>
        <p:spPr/>
        <p:txBody>
          <a:bodyPr/>
          <a:lstStyle/>
          <a:p>
            <a:r>
              <a:rPr lang="es-ES" dirty="0"/>
              <a:t>Le Roy C, Rebolledo MJ, Moraga F, Díaz X, Castillo-Durán C. Nutrición del niño con enfermedades neurológicas prevalentes. </a:t>
            </a:r>
            <a:r>
              <a:rPr lang="ro-RO" dirty="0" err="1"/>
              <a:t>Rev</a:t>
            </a:r>
            <a:r>
              <a:rPr lang="ro-RO" dirty="0"/>
              <a:t> Chil </a:t>
            </a:r>
            <a:r>
              <a:rPr lang="ro-RO" dirty="0" err="1"/>
              <a:t>Pediatr</a:t>
            </a:r>
            <a:r>
              <a:rPr lang="ro-RO" dirty="0"/>
              <a:t> 2010; 81 (2): 103-113. </a:t>
            </a:r>
          </a:p>
        </p:txBody>
      </p:sp>
      <p:graphicFrame>
        <p:nvGraphicFramePr>
          <p:cNvPr id="4" name="Marcador de contenido 3">
            <a:extLst>
              <a:ext uri="{FF2B5EF4-FFF2-40B4-BE49-F238E27FC236}">
                <a16:creationId xmlns:a16="http://schemas.microsoft.com/office/drawing/2014/main" id="{72D45D35-10D7-734F-87A1-5672F5D7B87F}"/>
              </a:ext>
            </a:extLst>
          </p:cNvPr>
          <p:cNvGraphicFramePr>
            <a:graphicFrameLocks/>
          </p:cNvGraphicFramePr>
          <p:nvPr>
            <p:extLst>
              <p:ext uri="{D42A27DB-BD31-4B8C-83A1-F6EECF244321}">
                <p14:modId xmlns:p14="http://schemas.microsoft.com/office/powerpoint/2010/main" val="2937113639"/>
              </p:ext>
            </p:extLst>
          </p:nvPr>
        </p:nvGraphicFramePr>
        <p:xfrm>
          <a:off x="353291" y="1097264"/>
          <a:ext cx="8437418" cy="1920240"/>
        </p:xfrm>
        <a:graphic>
          <a:graphicData uri="http://schemas.openxmlformats.org/drawingml/2006/table">
            <a:tbl>
              <a:tblPr firstRow="1" bandRow="1">
                <a:tableStyleId>{5C22544A-7EE6-4342-B048-85BDC9FD1C3A}</a:tableStyleId>
              </a:tblPr>
              <a:tblGrid>
                <a:gridCol w="2284204">
                  <a:extLst>
                    <a:ext uri="{9D8B030D-6E8A-4147-A177-3AD203B41FA5}">
                      <a16:colId xmlns:a16="http://schemas.microsoft.com/office/drawing/2014/main" val="20000"/>
                    </a:ext>
                  </a:extLst>
                </a:gridCol>
                <a:gridCol w="6153214">
                  <a:extLst>
                    <a:ext uri="{9D8B030D-6E8A-4147-A177-3AD203B41FA5}">
                      <a16:colId xmlns:a16="http://schemas.microsoft.com/office/drawing/2014/main" val="20001"/>
                    </a:ext>
                  </a:extLst>
                </a:gridCol>
              </a:tblGrid>
              <a:tr h="300017">
                <a:tc>
                  <a:txBody>
                    <a:bodyPr/>
                    <a:lstStyle/>
                    <a:p>
                      <a:r>
                        <a:rPr lang="es-ES" sz="1600" dirty="0"/>
                        <a:t>Anticonvulsivante</a:t>
                      </a:r>
                    </a:p>
                  </a:txBody>
                  <a:tcPr/>
                </a:tc>
                <a:tc>
                  <a:txBody>
                    <a:bodyPr/>
                    <a:lstStyle/>
                    <a:p>
                      <a:r>
                        <a:rPr lang="es-ES" sz="1600" dirty="0"/>
                        <a:t>Efecto</a:t>
                      </a:r>
                    </a:p>
                  </a:txBody>
                  <a:tcPr/>
                </a:tc>
                <a:extLst>
                  <a:ext uri="{0D108BD9-81ED-4DB2-BD59-A6C34878D82A}">
                    <a16:rowId xmlns:a16="http://schemas.microsoft.com/office/drawing/2014/main" val="10000"/>
                  </a:ext>
                </a:extLst>
              </a:tr>
              <a:tr h="937041">
                <a:tc>
                  <a:txBody>
                    <a:bodyPr/>
                    <a:lstStyle/>
                    <a:p>
                      <a:r>
                        <a:rPr lang="es-ES" sz="1400" dirty="0" err="1"/>
                        <a:t>Fenitoína</a:t>
                      </a:r>
                      <a:r>
                        <a:rPr lang="es-ES" sz="1400" dirty="0"/>
                        <a:t> y fenobarbital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effectLst/>
                          <a:latin typeface="+mn-lt"/>
                          <a:ea typeface="+mn-ea"/>
                          <a:cs typeface="+mn-cs"/>
                        </a:rPr>
                        <a:t>Interfieren en la </a:t>
                      </a:r>
                      <a:r>
                        <a:rPr lang="es-ES" sz="1400" kern="1200" dirty="0" err="1">
                          <a:solidFill>
                            <a:schemeClr val="dk1"/>
                          </a:solidFill>
                          <a:effectLst/>
                          <a:latin typeface="+mn-lt"/>
                          <a:ea typeface="+mn-ea"/>
                          <a:cs typeface="+mn-cs"/>
                        </a:rPr>
                        <a:t>absorción</a:t>
                      </a:r>
                      <a:r>
                        <a:rPr lang="es-ES" sz="1400" kern="1200" dirty="0">
                          <a:solidFill>
                            <a:schemeClr val="dk1"/>
                          </a:solidFill>
                          <a:effectLst/>
                          <a:latin typeface="+mn-lt"/>
                          <a:ea typeface="+mn-ea"/>
                          <a:cs typeface="+mn-cs"/>
                        </a:rPr>
                        <a:t> de vitamina B12 y </a:t>
                      </a:r>
                      <a:r>
                        <a:rPr lang="es-ES" sz="1400" kern="1200" dirty="0" err="1">
                          <a:solidFill>
                            <a:schemeClr val="dk1"/>
                          </a:solidFill>
                          <a:effectLst/>
                          <a:latin typeface="+mn-lt"/>
                          <a:ea typeface="+mn-ea"/>
                          <a:cs typeface="+mn-cs"/>
                        </a:rPr>
                        <a:t>ácido</a:t>
                      </a:r>
                      <a:r>
                        <a:rPr lang="es-ES" sz="1400" kern="1200" dirty="0">
                          <a:solidFill>
                            <a:schemeClr val="dk1"/>
                          </a:solidFill>
                          <a:effectLst/>
                          <a:latin typeface="+mn-lt"/>
                          <a:ea typeface="+mn-ea"/>
                          <a:cs typeface="+mn-cs"/>
                        </a:rPr>
                        <a:t> </a:t>
                      </a:r>
                      <a:r>
                        <a:rPr lang="es-ES" sz="1400" kern="1200" dirty="0" err="1">
                          <a:solidFill>
                            <a:schemeClr val="dk1"/>
                          </a:solidFill>
                          <a:effectLst/>
                          <a:latin typeface="+mn-lt"/>
                          <a:ea typeface="+mn-ea"/>
                          <a:cs typeface="+mn-cs"/>
                        </a:rPr>
                        <a:t>fólico</a:t>
                      </a:r>
                      <a:r>
                        <a:rPr lang="es-ES" sz="1400" kern="1200" dirty="0">
                          <a:solidFill>
                            <a:schemeClr val="dk1"/>
                          </a:solidFill>
                          <a:effectLst/>
                          <a:latin typeface="+mn-lt"/>
                          <a:ea typeface="+mn-ea"/>
                          <a:cs typeface="+mn-cs"/>
                        </a:rPr>
                        <a:t>, pudiendo condicionar anemia </a:t>
                      </a:r>
                      <a:r>
                        <a:rPr lang="es-ES" sz="1400" kern="1200" dirty="0" err="1">
                          <a:solidFill>
                            <a:schemeClr val="dk1"/>
                          </a:solidFill>
                          <a:effectLst/>
                          <a:latin typeface="+mn-lt"/>
                          <a:ea typeface="+mn-ea"/>
                          <a:cs typeface="+mn-cs"/>
                        </a:rPr>
                        <a:t>megaloblástica</a:t>
                      </a:r>
                      <a:r>
                        <a:rPr lang="es-ES" sz="1400" kern="1200" dirty="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effectLst/>
                          <a:latin typeface="+mn-lt"/>
                          <a:ea typeface="+mn-ea"/>
                          <a:cs typeface="+mn-cs"/>
                        </a:rPr>
                        <a:t>Se recomienda la </a:t>
                      </a:r>
                      <a:r>
                        <a:rPr lang="es-ES" sz="1400" kern="1200" dirty="0" err="1">
                          <a:solidFill>
                            <a:schemeClr val="dk1"/>
                          </a:solidFill>
                          <a:effectLst/>
                          <a:latin typeface="+mn-lt"/>
                          <a:ea typeface="+mn-ea"/>
                          <a:cs typeface="+mn-cs"/>
                        </a:rPr>
                        <a:t>suplementación</a:t>
                      </a:r>
                      <a:r>
                        <a:rPr lang="es-ES" sz="1400" kern="1200" dirty="0">
                          <a:solidFill>
                            <a:schemeClr val="dk1"/>
                          </a:solidFill>
                          <a:effectLst/>
                          <a:latin typeface="+mn-lt"/>
                          <a:ea typeface="+mn-ea"/>
                          <a:cs typeface="+mn-cs"/>
                        </a:rPr>
                        <a:t> con </a:t>
                      </a:r>
                      <a:r>
                        <a:rPr lang="es-ES" sz="1400" kern="1200" dirty="0" err="1">
                          <a:solidFill>
                            <a:schemeClr val="dk1"/>
                          </a:solidFill>
                          <a:effectLst/>
                          <a:latin typeface="+mn-lt"/>
                          <a:ea typeface="+mn-ea"/>
                          <a:cs typeface="+mn-cs"/>
                        </a:rPr>
                        <a:t>ácido</a:t>
                      </a:r>
                      <a:r>
                        <a:rPr lang="es-ES" sz="1400" kern="1200" dirty="0">
                          <a:solidFill>
                            <a:schemeClr val="dk1"/>
                          </a:solidFill>
                          <a:effectLst/>
                          <a:latin typeface="+mn-lt"/>
                          <a:ea typeface="+mn-ea"/>
                          <a:cs typeface="+mn-cs"/>
                        </a:rPr>
                        <a:t> </a:t>
                      </a:r>
                      <a:r>
                        <a:rPr lang="es-ES" sz="1400" kern="1200" dirty="0" err="1">
                          <a:solidFill>
                            <a:schemeClr val="dk1"/>
                          </a:solidFill>
                          <a:effectLst/>
                          <a:latin typeface="+mn-lt"/>
                          <a:ea typeface="+mn-ea"/>
                          <a:cs typeface="+mn-cs"/>
                        </a:rPr>
                        <a:t>fólico</a:t>
                      </a:r>
                      <a:r>
                        <a:rPr lang="es-ES" sz="1400" kern="1200" dirty="0">
                          <a:solidFill>
                            <a:schemeClr val="dk1"/>
                          </a:solidFill>
                          <a:effectLst/>
                          <a:latin typeface="+mn-lt"/>
                          <a:ea typeface="+mn-ea"/>
                          <a:cs typeface="+mn-cs"/>
                        </a:rPr>
                        <a:t> en pacientes que reciben </a:t>
                      </a:r>
                      <a:r>
                        <a:rPr lang="es-ES" sz="1400" kern="1200" dirty="0" err="1">
                          <a:solidFill>
                            <a:schemeClr val="dk1"/>
                          </a:solidFill>
                          <a:effectLst/>
                          <a:latin typeface="+mn-lt"/>
                          <a:ea typeface="+mn-ea"/>
                          <a:cs typeface="+mn-cs"/>
                        </a:rPr>
                        <a:t>fenitoína</a:t>
                      </a:r>
                      <a:r>
                        <a:rPr lang="es-ES" sz="1400" kern="1200" dirty="0">
                          <a:solidFill>
                            <a:schemeClr val="dk1"/>
                          </a:solidFill>
                          <a:effectLst/>
                          <a:latin typeface="+mn-lt"/>
                          <a:ea typeface="+mn-ea"/>
                          <a:cs typeface="+mn-cs"/>
                        </a:rPr>
                        <a:t> </a:t>
                      </a:r>
                      <a:r>
                        <a:rPr lang="es-ES" sz="1400" kern="1200" dirty="0" err="1">
                          <a:solidFill>
                            <a:schemeClr val="dk1"/>
                          </a:solidFill>
                          <a:effectLst/>
                          <a:latin typeface="+mn-lt"/>
                          <a:ea typeface="+mn-ea"/>
                          <a:cs typeface="+mn-cs"/>
                        </a:rPr>
                        <a:t>sólo</a:t>
                      </a:r>
                      <a:r>
                        <a:rPr lang="es-ES" sz="1400" kern="1200" dirty="0">
                          <a:solidFill>
                            <a:schemeClr val="dk1"/>
                          </a:solidFill>
                          <a:effectLst/>
                          <a:latin typeface="+mn-lt"/>
                          <a:ea typeface="+mn-ea"/>
                          <a:cs typeface="+mn-cs"/>
                        </a:rPr>
                        <a:t> cuando se sospecha su </a:t>
                      </a:r>
                      <a:r>
                        <a:rPr lang="es-ES" sz="1400" kern="1200" dirty="0" err="1">
                          <a:solidFill>
                            <a:schemeClr val="dk1"/>
                          </a:solidFill>
                          <a:effectLst/>
                          <a:latin typeface="+mn-lt"/>
                          <a:ea typeface="+mn-ea"/>
                          <a:cs typeface="+mn-cs"/>
                        </a:rPr>
                        <a:t>déficit</a:t>
                      </a:r>
                      <a:r>
                        <a:rPr lang="es-ES" sz="1400" kern="1200" dirty="0">
                          <a:solidFill>
                            <a:schemeClr val="dk1"/>
                          </a:solidFill>
                          <a:effectLst/>
                          <a:latin typeface="+mn-lt"/>
                          <a:ea typeface="+mn-ea"/>
                          <a:cs typeface="+mn-cs"/>
                        </a:rPr>
                        <a:t>, ya que el </a:t>
                      </a:r>
                      <a:r>
                        <a:rPr lang="es-ES" sz="1400" kern="1200" dirty="0" err="1">
                          <a:solidFill>
                            <a:schemeClr val="dk1"/>
                          </a:solidFill>
                          <a:effectLst/>
                          <a:latin typeface="+mn-lt"/>
                          <a:ea typeface="+mn-ea"/>
                          <a:cs typeface="+mn-cs"/>
                        </a:rPr>
                        <a:t>ácido</a:t>
                      </a:r>
                      <a:r>
                        <a:rPr lang="es-ES" sz="1400" kern="1200" dirty="0">
                          <a:solidFill>
                            <a:schemeClr val="dk1"/>
                          </a:solidFill>
                          <a:effectLst/>
                          <a:latin typeface="+mn-lt"/>
                          <a:ea typeface="+mn-ea"/>
                          <a:cs typeface="+mn-cs"/>
                        </a:rPr>
                        <a:t> </a:t>
                      </a:r>
                      <a:r>
                        <a:rPr lang="es-ES" sz="1400" kern="1200" dirty="0" err="1">
                          <a:solidFill>
                            <a:schemeClr val="dk1"/>
                          </a:solidFill>
                          <a:effectLst/>
                          <a:latin typeface="+mn-lt"/>
                          <a:ea typeface="+mn-ea"/>
                          <a:cs typeface="+mn-cs"/>
                        </a:rPr>
                        <a:t>fólico</a:t>
                      </a:r>
                      <a:r>
                        <a:rPr lang="es-ES" sz="1400" kern="1200" dirty="0">
                          <a:solidFill>
                            <a:schemeClr val="dk1"/>
                          </a:solidFill>
                          <a:effectLst/>
                          <a:latin typeface="+mn-lt"/>
                          <a:ea typeface="+mn-ea"/>
                          <a:cs typeface="+mn-cs"/>
                        </a:rPr>
                        <a:t> acelera su metabolismo.</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17884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0CC135-A638-FB42-B116-27A7F15A6533}"/>
              </a:ext>
            </a:extLst>
          </p:cNvPr>
          <p:cNvSpPr>
            <a:spLocks noGrp="1"/>
          </p:cNvSpPr>
          <p:nvPr>
            <p:ph type="title"/>
          </p:nvPr>
        </p:nvSpPr>
        <p:spPr/>
        <p:txBody>
          <a:bodyPr/>
          <a:lstStyle/>
          <a:p>
            <a:r>
              <a:rPr lang="es-CL"/>
              <a:t>Definición</a:t>
            </a:r>
          </a:p>
        </p:txBody>
      </p:sp>
      <p:sp>
        <p:nvSpPr>
          <p:cNvPr id="3" name="Marcador de contenido 2">
            <a:extLst>
              <a:ext uri="{FF2B5EF4-FFF2-40B4-BE49-F238E27FC236}">
                <a16:creationId xmlns:a16="http://schemas.microsoft.com/office/drawing/2014/main" id="{830528CA-C3B0-D74F-9B42-B0620AD2367A}"/>
              </a:ext>
            </a:extLst>
          </p:cNvPr>
          <p:cNvSpPr>
            <a:spLocks noGrp="1"/>
          </p:cNvSpPr>
          <p:nvPr>
            <p:ph idx="1"/>
          </p:nvPr>
        </p:nvSpPr>
        <p:spPr>
          <a:xfrm>
            <a:off x="607422" y="1216532"/>
            <a:ext cx="3892732" cy="2584923"/>
          </a:xfrm>
        </p:spPr>
        <p:style>
          <a:lnRef idx="1">
            <a:schemeClr val="accent1"/>
          </a:lnRef>
          <a:fillRef idx="2">
            <a:schemeClr val="accent1"/>
          </a:fillRef>
          <a:effectRef idx="1">
            <a:schemeClr val="accent1"/>
          </a:effectRef>
          <a:fontRef idx="minor">
            <a:schemeClr val="dk1"/>
          </a:fontRef>
        </p:style>
        <p:txBody>
          <a:bodyPr>
            <a:normAutofit/>
          </a:bodyPr>
          <a:lstStyle/>
          <a:p>
            <a:r>
              <a:rPr lang="es-CL" sz="1800" dirty="0"/>
              <a:t>“Se entiende como tal la modificación del efecto terapéutico de un fármaco o la aparición de un efecto adverso de intensidad mayor de la esperada, o incluso tóxico, como consecuencia de la presencia en el organismo de un determinado alimento.” </a:t>
            </a:r>
          </a:p>
        </p:txBody>
      </p:sp>
      <p:sp>
        <p:nvSpPr>
          <p:cNvPr id="4" name="Marcador de pie de página 3">
            <a:extLst>
              <a:ext uri="{FF2B5EF4-FFF2-40B4-BE49-F238E27FC236}">
                <a16:creationId xmlns:a16="http://schemas.microsoft.com/office/drawing/2014/main" id="{CFAE008A-DEDD-E342-BB97-8D2ABFDDDE72}"/>
              </a:ext>
            </a:extLst>
          </p:cNvPr>
          <p:cNvSpPr>
            <a:spLocks noGrp="1"/>
          </p:cNvSpPr>
          <p:nvPr>
            <p:ph type="ftr" sz="quarter" idx="3"/>
          </p:nvPr>
        </p:nvSpPr>
        <p:spPr>
          <a:xfrm>
            <a:off x="313509" y="4728754"/>
            <a:ext cx="8373291" cy="320708"/>
          </a:xfrm>
        </p:spPr>
        <p:txBody>
          <a:bodyPr/>
          <a:lstStyle/>
          <a:p>
            <a:r>
              <a:rPr lang="es-CL" sz="700" i="0" dirty="0"/>
              <a:t>M.A. Alonso Álvarez, I. Sastre Gervás . </a:t>
            </a:r>
            <a:r>
              <a:rPr lang="en-US" sz="700" i="0" dirty="0" err="1"/>
              <a:t>Fármacos</a:t>
            </a:r>
            <a:r>
              <a:rPr lang="en-US" sz="700" i="0" dirty="0"/>
              <a:t> y alimentos. </a:t>
            </a:r>
            <a:r>
              <a:rPr lang="en-US" sz="700" i="0" dirty="0" err="1"/>
              <a:t>Interacción</a:t>
            </a:r>
            <a:r>
              <a:rPr lang="en-US" sz="700" i="0" dirty="0"/>
              <a:t>. En: Manual </a:t>
            </a:r>
            <a:r>
              <a:rPr lang="en-US" sz="700" i="0" dirty="0" err="1"/>
              <a:t>práctico</a:t>
            </a:r>
            <a:r>
              <a:rPr lang="en-US" sz="700" i="0" dirty="0"/>
              <a:t> de </a:t>
            </a:r>
            <a:r>
              <a:rPr lang="en-US" sz="700" i="0" dirty="0" err="1"/>
              <a:t>nutrición</a:t>
            </a:r>
            <a:r>
              <a:rPr lang="en-US" sz="700" i="0" dirty="0"/>
              <a:t> en </a:t>
            </a:r>
            <a:r>
              <a:rPr lang="en-US" sz="700" i="0" dirty="0" err="1"/>
              <a:t>pediatría</a:t>
            </a:r>
            <a:r>
              <a:rPr lang="en-US" sz="700" i="0" dirty="0"/>
              <a:t>. Ergon. 2008, p 511-518</a:t>
            </a:r>
            <a:endParaRPr lang="es-CL" sz="700" i="0" dirty="0"/>
          </a:p>
        </p:txBody>
      </p:sp>
      <p:graphicFrame>
        <p:nvGraphicFramePr>
          <p:cNvPr id="6" name="Diagrama 5">
            <a:extLst>
              <a:ext uri="{FF2B5EF4-FFF2-40B4-BE49-F238E27FC236}">
                <a16:creationId xmlns:a16="http://schemas.microsoft.com/office/drawing/2014/main" id="{42A8801D-3AD3-4145-9A85-65E30BED5A43}"/>
              </a:ext>
            </a:extLst>
          </p:cNvPr>
          <p:cNvGraphicFramePr/>
          <p:nvPr>
            <p:extLst>
              <p:ext uri="{D42A27DB-BD31-4B8C-83A1-F6EECF244321}">
                <p14:modId xmlns:p14="http://schemas.microsoft.com/office/powerpoint/2010/main" val="4011756839"/>
              </p:ext>
            </p:extLst>
          </p:nvPr>
        </p:nvGraphicFramePr>
        <p:xfrm>
          <a:off x="4984074" y="289108"/>
          <a:ext cx="3892732" cy="4235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942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Ácido fólico </a:t>
            </a:r>
          </a:p>
        </p:txBody>
      </p:sp>
      <p:graphicFrame>
        <p:nvGraphicFramePr>
          <p:cNvPr id="8" name="Marcador de contenido 3"/>
          <p:cNvGraphicFramePr>
            <a:graphicFrameLocks noGrp="1"/>
          </p:cNvGraphicFramePr>
          <p:nvPr>
            <p:ph idx="1"/>
            <p:extLst>
              <p:ext uri="{D42A27DB-BD31-4B8C-83A1-F6EECF244321}">
                <p14:modId xmlns:p14="http://schemas.microsoft.com/office/powerpoint/2010/main" val="3999217479"/>
              </p:ext>
            </p:extLst>
          </p:nvPr>
        </p:nvGraphicFramePr>
        <p:xfrm>
          <a:off x="631065" y="1102541"/>
          <a:ext cx="8055735" cy="2052783"/>
        </p:xfrm>
        <a:graphic>
          <a:graphicData uri="http://schemas.openxmlformats.org/drawingml/2006/table">
            <a:tbl>
              <a:tblPr firstRow="1" bandRow="1">
                <a:tableStyleId>{5C22544A-7EE6-4342-B048-85BDC9FD1C3A}</a:tableStyleId>
              </a:tblPr>
              <a:tblGrid>
                <a:gridCol w="2180874">
                  <a:extLst>
                    <a:ext uri="{9D8B030D-6E8A-4147-A177-3AD203B41FA5}">
                      <a16:colId xmlns:a16="http://schemas.microsoft.com/office/drawing/2014/main" val="20000"/>
                    </a:ext>
                  </a:extLst>
                </a:gridCol>
                <a:gridCol w="5874861">
                  <a:extLst>
                    <a:ext uri="{9D8B030D-6E8A-4147-A177-3AD203B41FA5}">
                      <a16:colId xmlns:a16="http://schemas.microsoft.com/office/drawing/2014/main" val="20001"/>
                    </a:ext>
                  </a:extLst>
                </a:gridCol>
              </a:tblGrid>
              <a:tr h="368190">
                <a:tc>
                  <a:txBody>
                    <a:bodyPr/>
                    <a:lstStyle/>
                    <a:p>
                      <a:r>
                        <a:rPr lang="es-ES" sz="1400" dirty="0"/>
                        <a:t>Anticonvulsivante</a:t>
                      </a:r>
                    </a:p>
                  </a:txBody>
                  <a:tcPr marL="82296" marR="82296" marT="41148" marB="41148"/>
                </a:tc>
                <a:tc>
                  <a:txBody>
                    <a:bodyPr/>
                    <a:lstStyle/>
                    <a:p>
                      <a:r>
                        <a:rPr lang="es-ES" sz="1400" dirty="0"/>
                        <a:t>Efecto</a:t>
                      </a:r>
                    </a:p>
                  </a:txBody>
                  <a:tcPr marL="82296" marR="82296" marT="41148" marB="41148"/>
                </a:tc>
                <a:extLst>
                  <a:ext uri="{0D108BD9-81ED-4DB2-BD59-A6C34878D82A}">
                    <a16:rowId xmlns:a16="http://schemas.microsoft.com/office/drawing/2014/main" val="10000"/>
                  </a:ext>
                </a:extLst>
              </a:tr>
              <a:tr h="938127">
                <a:tc rowSpan="2">
                  <a:txBody>
                    <a:bodyPr/>
                    <a:lstStyle/>
                    <a:p>
                      <a:r>
                        <a:rPr lang="es-ES" sz="1300" dirty="0" err="1"/>
                        <a:t>Carbamazepina</a:t>
                      </a:r>
                      <a:endParaRPr lang="es-ES" sz="1300" dirty="0"/>
                    </a:p>
                  </a:txBody>
                  <a:tcPr marL="82296" marR="82296" marT="41148" marB="41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kern="1200" baseline="0" dirty="0">
                          <a:solidFill>
                            <a:schemeClr val="dk1"/>
                          </a:solidFill>
                          <a:effectLst/>
                          <a:latin typeface="+mn-lt"/>
                          <a:ea typeface="+mn-ea"/>
                          <a:cs typeface="+mn-cs"/>
                        </a:rPr>
                        <a:t>Se han propuestos dos posibles mecanismos: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sz="1300" kern="1200" baseline="0" dirty="0">
                          <a:solidFill>
                            <a:schemeClr val="dk1"/>
                          </a:solidFill>
                          <a:effectLst/>
                          <a:latin typeface="+mn-lt"/>
                          <a:ea typeface="+mn-ea"/>
                          <a:cs typeface="+mn-cs"/>
                        </a:rPr>
                        <a:t>Inducción de enzimas hepáticas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sz="1300" kern="1200" baseline="0" dirty="0">
                          <a:solidFill>
                            <a:schemeClr val="dk1"/>
                          </a:solidFill>
                          <a:effectLst/>
                          <a:latin typeface="+mn-lt"/>
                          <a:ea typeface="+mn-ea"/>
                          <a:cs typeface="+mn-cs"/>
                        </a:rPr>
                        <a:t>Interferencia en la absorción.</a:t>
                      </a:r>
                      <a:endParaRPr lang="es-ES" sz="1300" dirty="0"/>
                    </a:p>
                  </a:txBody>
                  <a:tcPr marL="82296" marR="82296" marT="41148" marB="41148"/>
                </a:tc>
                <a:extLst>
                  <a:ext uri="{0D108BD9-81ED-4DB2-BD59-A6C34878D82A}">
                    <a16:rowId xmlns:a16="http://schemas.microsoft.com/office/drawing/2014/main" val="10001"/>
                  </a:ext>
                </a:extLst>
              </a:tr>
              <a:tr h="746466">
                <a:tc vMerge="1">
                  <a:txBody>
                    <a:bodyPr/>
                    <a:lstStyle/>
                    <a:p>
                      <a:endParaRPr lang="es-E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s-ES" sz="1300" dirty="0"/>
                        <a:t>Se ha</a:t>
                      </a:r>
                      <a:r>
                        <a:rPr lang="es-ES" sz="1300" baseline="0" dirty="0"/>
                        <a:t> observado</a:t>
                      </a:r>
                      <a:r>
                        <a:rPr lang="es-ES" sz="1300" dirty="0"/>
                        <a:t> que</a:t>
                      </a:r>
                      <a:r>
                        <a:rPr lang="es-ES" sz="1300" baseline="0" dirty="0"/>
                        <a:t> </a:t>
                      </a:r>
                      <a:r>
                        <a:rPr lang="es-ES" sz="1300" dirty="0"/>
                        <a:t>pacientes que reciben CBZ</a:t>
                      </a:r>
                      <a:r>
                        <a:rPr lang="es-ES" sz="1300" baseline="0" dirty="0"/>
                        <a:t> (10 mg/kg/d) +</a:t>
                      </a:r>
                      <a:r>
                        <a:rPr lang="es-ES" sz="1300" dirty="0"/>
                        <a:t> FA (1 mg/d) experimentan</a:t>
                      </a:r>
                      <a:r>
                        <a:rPr lang="es-ES" sz="1300" baseline="0" dirty="0"/>
                        <a:t> menos </a:t>
                      </a:r>
                      <a:r>
                        <a:rPr lang="es-ES" sz="1300" dirty="0"/>
                        <a:t>leucopenia y disminución de hemoglobina en comparación con pacientes que recibieron solo CBZ</a:t>
                      </a:r>
                      <a:r>
                        <a:rPr lang="es-ES" sz="1300" baseline="0" dirty="0"/>
                        <a:t> (10 mg/kg/d) .</a:t>
                      </a:r>
                      <a:endParaRPr lang="es-ES" sz="1300" dirty="0"/>
                    </a:p>
                  </a:txBody>
                  <a:tcPr marL="82296" marR="82296" marT="41148" marB="41148"/>
                </a:tc>
                <a:extLst>
                  <a:ext uri="{0D108BD9-81ED-4DB2-BD59-A6C34878D82A}">
                    <a16:rowId xmlns:a16="http://schemas.microsoft.com/office/drawing/2014/main" val="10002"/>
                  </a:ext>
                </a:extLst>
              </a:tr>
            </a:tbl>
          </a:graphicData>
        </a:graphic>
      </p:graphicFrame>
      <p:sp>
        <p:nvSpPr>
          <p:cNvPr id="9" name="CuadroTexto 8"/>
          <p:cNvSpPr txBox="1"/>
          <p:nvPr/>
        </p:nvSpPr>
        <p:spPr>
          <a:xfrm>
            <a:off x="2636323" y="4634592"/>
            <a:ext cx="6347016" cy="338554"/>
          </a:xfrm>
          <a:prstGeom prst="rect">
            <a:avLst/>
          </a:prstGeom>
          <a:noFill/>
        </p:spPr>
        <p:txBody>
          <a:bodyPr wrap="square" rtlCol="0">
            <a:spAutoFit/>
          </a:bodyPr>
          <a:lstStyle/>
          <a:p>
            <a:pPr algn="r"/>
            <a:r>
              <a:rPr lang="es-ES" sz="800" i="1" dirty="0" err="1">
                <a:solidFill>
                  <a:schemeClr val="tx1">
                    <a:tint val="75000"/>
                  </a:schemeClr>
                </a:solidFill>
              </a:rPr>
              <a:t>Asadi-Pooya</a:t>
            </a:r>
            <a:r>
              <a:rPr lang="es-ES" sz="800" i="1" dirty="0">
                <a:solidFill>
                  <a:schemeClr val="tx1">
                    <a:tint val="75000"/>
                  </a:schemeClr>
                </a:solidFill>
              </a:rPr>
              <a:t> A.A. </a:t>
            </a:r>
            <a:r>
              <a:rPr lang="es-ES" sz="800" i="1" dirty="0" err="1">
                <a:solidFill>
                  <a:schemeClr val="tx1">
                    <a:tint val="75000"/>
                  </a:schemeClr>
                </a:solidFill>
              </a:rPr>
              <a:t>Ghetmire</a:t>
            </a:r>
            <a:r>
              <a:rPr lang="es-ES" sz="800" i="1" dirty="0">
                <a:solidFill>
                  <a:schemeClr val="tx1">
                    <a:tint val="75000"/>
                  </a:schemeClr>
                </a:solidFill>
              </a:rPr>
              <a:t> E. </a:t>
            </a:r>
            <a:r>
              <a:rPr lang="es-ES" sz="800" i="1" dirty="0" err="1">
                <a:solidFill>
                  <a:schemeClr val="tx1">
                    <a:tint val="75000"/>
                  </a:schemeClr>
                </a:solidFill>
              </a:rPr>
              <a:t>Folic</a:t>
            </a:r>
            <a:r>
              <a:rPr lang="es-ES" sz="800" i="1" dirty="0">
                <a:solidFill>
                  <a:schemeClr val="tx1">
                    <a:tint val="75000"/>
                  </a:schemeClr>
                </a:solidFill>
              </a:rPr>
              <a:t> </a:t>
            </a:r>
            <a:r>
              <a:rPr lang="es-ES" sz="800" i="1" dirty="0" err="1">
                <a:solidFill>
                  <a:schemeClr val="tx1">
                    <a:tint val="75000"/>
                  </a:schemeClr>
                </a:solidFill>
              </a:rPr>
              <a:t>acid</a:t>
            </a:r>
            <a:r>
              <a:rPr lang="es-ES" sz="800" i="1" dirty="0">
                <a:solidFill>
                  <a:schemeClr val="tx1">
                    <a:tint val="75000"/>
                  </a:schemeClr>
                </a:solidFill>
              </a:rPr>
              <a:t> </a:t>
            </a:r>
            <a:r>
              <a:rPr lang="es-ES" sz="800" i="1" dirty="0" err="1">
                <a:solidFill>
                  <a:schemeClr val="tx1">
                    <a:tint val="75000"/>
                  </a:schemeClr>
                </a:solidFill>
              </a:rPr>
              <a:t>supplementation</a:t>
            </a:r>
            <a:r>
              <a:rPr lang="es-ES" sz="800" i="1" dirty="0">
                <a:solidFill>
                  <a:schemeClr val="tx1">
                    <a:tint val="75000"/>
                  </a:schemeClr>
                </a:solidFill>
              </a:rPr>
              <a:t> reduces </a:t>
            </a:r>
            <a:r>
              <a:rPr lang="es-ES" sz="800" i="1" dirty="0" err="1">
                <a:solidFill>
                  <a:schemeClr val="tx1">
                    <a:tint val="75000"/>
                  </a:schemeClr>
                </a:solidFill>
              </a:rPr>
              <a:t>the</a:t>
            </a:r>
            <a:r>
              <a:rPr lang="es-ES" sz="800" i="1" dirty="0">
                <a:solidFill>
                  <a:schemeClr val="tx1">
                    <a:tint val="75000"/>
                  </a:schemeClr>
                </a:solidFill>
              </a:rPr>
              <a:t> </a:t>
            </a:r>
            <a:r>
              <a:rPr lang="es-ES" sz="800" i="1" dirty="0" err="1">
                <a:solidFill>
                  <a:schemeClr val="tx1">
                    <a:tint val="75000"/>
                  </a:schemeClr>
                </a:solidFill>
              </a:rPr>
              <a:t>development</a:t>
            </a:r>
            <a:r>
              <a:rPr lang="es-ES" sz="800" i="1" dirty="0">
                <a:solidFill>
                  <a:schemeClr val="tx1">
                    <a:tint val="75000"/>
                  </a:schemeClr>
                </a:solidFill>
              </a:rPr>
              <a:t> of </a:t>
            </a:r>
            <a:r>
              <a:rPr lang="es-ES" sz="800" i="1" dirty="0" err="1">
                <a:solidFill>
                  <a:schemeClr val="tx1">
                    <a:tint val="75000"/>
                  </a:schemeClr>
                </a:solidFill>
              </a:rPr>
              <a:t>some</a:t>
            </a:r>
            <a:r>
              <a:rPr lang="es-ES" sz="800" i="1" dirty="0">
                <a:solidFill>
                  <a:schemeClr val="tx1">
                    <a:tint val="75000"/>
                  </a:schemeClr>
                </a:solidFill>
              </a:rPr>
              <a:t> </a:t>
            </a:r>
            <a:r>
              <a:rPr lang="es-ES" sz="800" i="1" dirty="0" err="1">
                <a:solidFill>
                  <a:schemeClr val="tx1">
                    <a:tint val="75000"/>
                  </a:schemeClr>
                </a:solidFill>
              </a:rPr>
              <a:t>blood</a:t>
            </a:r>
            <a:r>
              <a:rPr lang="es-ES" sz="800" i="1" dirty="0">
                <a:solidFill>
                  <a:schemeClr val="tx1">
                    <a:tint val="75000"/>
                  </a:schemeClr>
                </a:solidFill>
              </a:rPr>
              <a:t> </a:t>
            </a:r>
            <a:r>
              <a:rPr lang="es-ES" sz="800" i="1" dirty="0" err="1">
                <a:solidFill>
                  <a:schemeClr val="tx1">
                    <a:tint val="75000"/>
                  </a:schemeClr>
                </a:solidFill>
              </a:rPr>
              <a:t>cell</a:t>
            </a:r>
            <a:r>
              <a:rPr lang="es-ES" sz="800" i="1" dirty="0">
                <a:solidFill>
                  <a:schemeClr val="tx1">
                    <a:tint val="75000"/>
                  </a:schemeClr>
                </a:solidFill>
              </a:rPr>
              <a:t> </a:t>
            </a:r>
            <a:r>
              <a:rPr lang="es-ES" sz="800" i="1" dirty="0" err="1">
                <a:solidFill>
                  <a:schemeClr val="tx1">
                    <a:tint val="75000"/>
                  </a:schemeClr>
                </a:solidFill>
              </a:rPr>
              <a:t>abnormalities</a:t>
            </a:r>
            <a:r>
              <a:rPr lang="es-ES" sz="800" i="1" dirty="0">
                <a:solidFill>
                  <a:schemeClr val="tx1">
                    <a:tint val="75000"/>
                  </a:schemeClr>
                </a:solidFill>
              </a:rPr>
              <a:t> in </a:t>
            </a:r>
            <a:r>
              <a:rPr lang="es-ES" sz="800" i="1" dirty="0" err="1">
                <a:solidFill>
                  <a:schemeClr val="tx1">
                    <a:tint val="75000"/>
                  </a:schemeClr>
                </a:solidFill>
              </a:rPr>
              <a:t>children</a:t>
            </a:r>
            <a:r>
              <a:rPr lang="es-ES" sz="800" i="1" dirty="0">
                <a:solidFill>
                  <a:schemeClr val="tx1">
                    <a:tint val="75000"/>
                  </a:schemeClr>
                </a:solidFill>
              </a:rPr>
              <a:t> </a:t>
            </a:r>
            <a:r>
              <a:rPr lang="es-ES" sz="800" i="1" dirty="0" err="1">
                <a:solidFill>
                  <a:schemeClr val="tx1">
                    <a:tint val="75000"/>
                  </a:schemeClr>
                </a:solidFill>
              </a:rPr>
              <a:t>receiving</a:t>
            </a:r>
            <a:r>
              <a:rPr lang="es-ES" sz="800" i="1" dirty="0">
                <a:solidFill>
                  <a:schemeClr val="tx1">
                    <a:tint val="75000"/>
                  </a:schemeClr>
                </a:solidFill>
              </a:rPr>
              <a:t> </a:t>
            </a:r>
            <a:r>
              <a:rPr lang="es-ES" sz="800" i="1" dirty="0" err="1">
                <a:solidFill>
                  <a:schemeClr val="tx1">
                    <a:tint val="75000"/>
                  </a:schemeClr>
                </a:solidFill>
              </a:rPr>
              <a:t>carbamazepine</a:t>
            </a:r>
            <a:r>
              <a:rPr lang="es-ES" sz="800" i="1" dirty="0">
                <a:solidFill>
                  <a:schemeClr val="tx1">
                    <a:tint val="75000"/>
                  </a:schemeClr>
                </a:solidFill>
              </a:rPr>
              <a:t>. </a:t>
            </a:r>
            <a:r>
              <a:rPr lang="es-ES" sz="800" i="1" dirty="0" err="1">
                <a:solidFill>
                  <a:schemeClr val="tx1">
                    <a:tint val="75000"/>
                  </a:schemeClr>
                </a:solidFill>
              </a:rPr>
              <a:t>Elseiver</a:t>
            </a:r>
            <a:r>
              <a:rPr lang="es-ES" sz="800" i="1" dirty="0">
                <a:solidFill>
                  <a:schemeClr val="tx1">
                    <a:tint val="75000"/>
                  </a:schemeClr>
                </a:solidFill>
              </a:rPr>
              <a:t>. </a:t>
            </a:r>
            <a:r>
              <a:rPr lang="pt-BR" sz="800" i="1" dirty="0" err="1">
                <a:solidFill>
                  <a:schemeClr val="tx1">
                    <a:tint val="75000"/>
                  </a:schemeClr>
                </a:solidFill>
              </a:rPr>
              <a:t>Epilepsy</a:t>
            </a:r>
            <a:r>
              <a:rPr lang="pt-BR" sz="800" i="1" dirty="0">
                <a:solidFill>
                  <a:schemeClr val="tx1">
                    <a:tint val="75000"/>
                  </a:schemeClr>
                </a:solidFill>
              </a:rPr>
              <a:t> &amp; </a:t>
            </a:r>
            <a:r>
              <a:rPr lang="pt-BR" sz="800" i="1" dirty="0" err="1">
                <a:solidFill>
                  <a:schemeClr val="tx1">
                    <a:tint val="75000"/>
                  </a:schemeClr>
                </a:solidFill>
              </a:rPr>
              <a:t>Behavior</a:t>
            </a:r>
            <a:r>
              <a:rPr lang="pt-BR" sz="800" i="1" dirty="0">
                <a:solidFill>
                  <a:schemeClr val="tx1">
                    <a:tint val="75000"/>
                  </a:schemeClr>
                </a:solidFill>
              </a:rPr>
              <a:t> 8 (2006) 228–231.</a:t>
            </a:r>
            <a:endParaRPr lang="es-ES" sz="800" i="1" dirty="0">
              <a:solidFill>
                <a:schemeClr val="tx1">
                  <a:tint val="75000"/>
                </a:schemeClr>
              </a:solidFill>
            </a:endParaRPr>
          </a:p>
        </p:txBody>
      </p:sp>
      <p:sp>
        <p:nvSpPr>
          <p:cNvPr id="10" name="CuadroTexto 9"/>
          <p:cNvSpPr txBox="1"/>
          <p:nvPr/>
        </p:nvSpPr>
        <p:spPr>
          <a:xfrm>
            <a:off x="1972757" y="3775753"/>
            <a:ext cx="184731" cy="341632"/>
          </a:xfrm>
          <a:prstGeom prst="rect">
            <a:avLst/>
          </a:prstGeom>
          <a:noFill/>
        </p:spPr>
        <p:txBody>
          <a:bodyPr wrap="none" rtlCol="0">
            <a:spAutoFit/>
          </a:bodyPr>
          <a:lstStyle/>
          <a:p>
            <a:endParaRPr lang="es-ES" sz="1620" dirty="0"/>
          </a:p>
        </p:txBody>
      </p:sp>
      <p:sp>
        <p:nvSpPr>
          <p:cNvPr id="11" name="CuadroTexto 10"/>
          <p:cNvSpPr txBox="1"/>
          <p:nvPr/>
        </p:nvSpPr>
        <p:spPr>
          <a:xfrm>
            <a:off x="868680" y="3443355"/>
            <a:ext cx="7406640" cy="73866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400" dirty="0"/>
              <a:t>El ácido fólico puede reducir la probabilidad de leucopenia y disminución de la hemoglobina observada en los pacientes que reciben </a:t>
            </a:r>
            <a:r>
              <a:rPr lang="es-ES" sz="1400" dirty="0" err="1"/>
              <a:t>carbamazepina</a:t>
            </a:r>
            <a:r>
              <a:rPr lang="es-ES" sz="1400" dirty="0"/>
              <a:t>, pero la </a:t>
            </a:r>
            <a:r>
              <a:rPr lang="es-ES" sz="1400" b="1" dirty="0"/>
              <a:t>determinación del mecanismo exacto de acción y la dosis óptima requiere una investigación adicional.</a:t>
            </a:r>
          </a:p>
        </p:txBody>
      </p:sp>
    </p:spTree>
    <p:extLst>
      <p:ext uri="{BB962C8B-B14F-4D97-AF65-F5344CB8AC3E}">
        <p14:creationId xmlns:p14="http://schemas.microsoft.com/office/powerpoint/2010/main" val="1699110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Vitamina B12 y </a:t>
            </a:r>
            <a:r>
              <a:rPr lang="es-ES" dirty="0" err="1"/>
              <a:t>Homocisteína</a:t>
            </a:r>
            <a:r>
              <a:rPr lang="es-ES" dirty="0"/>
              <a:t> </a:t>
            </a:r>
          </a:p>
        </p:txBody>
      </p:sp>
      <p:pic>
        <p:nvPicPr>
          <p:cNvPr id="5" name="Marcador de contenido 4" descr="Captura de pantalla 2016-11-29 a las 12.32.48.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 r="-2314"/>
          <a:stretch/>
        </p:blipFill>
        <p:spPr>
          <a:xfrm>
            <a:off x="886304" y="1200150"/>
            <a:ext cx="4798283" cy="3360899"/>
          </a:xfrm>
        </p:spPr>
      </p:pic>
      <p:sp>
        <p:nvSpPr>
          <p:cNvPr id="6" name="CuadroTexto 5"/>
          <p:cNvSpPr txBox="1"/>
          <p:nvPr/>
        </p:nvSpPr>
        <p:spPr>
          <a:xfrm>
            <a:off x="6175466" y="1151164"/>
            <a:ext cx="2286000" cy="2585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620" b="1" dirty="0" err="1"/>
              <a:t>Carbamazepina</a:t>
            </a:r>
            <a:r>
              <a:rPr lang="es-ES" sz="1620" b="1" dirty="0"/>
              <a:t> y ácido </a:t>
            </a:r>
            <a:r>
              <a:rPr lang="es-ES" sz="1620" b="1" dirty="0" err="1"/>
              <a:t>valproico</a:t>
            </a:r>
            <a:endParaRPr lang="es-ES" sz="1620" b="1" dirty="0"/>
          </a:p>
          <a:p>
            <a:pPr algn="ctr"/>
            <a:endParaRPr lang="es-ES" sz="1620" b="1" dirty="0"/>
          </a:p>
          <a:p>
            <a:pPr algn="ctr"/>
            <a:r>
              <a:rPr lang="es-ES" sz="1260" dirty="0"/>
              <a:t>Ejercen acción sobre la vitamina B12 bloqueando la conversión de de </a:t>
            </a:r>
            <a:r>
              <a:rPr lang="es-ES" sz="1260" dirty="0" err="1"/>
              <a:t>Homocisteína</a:t>
            </a:r>
            <a:r>
              <a:rPr lang="es-ES" sz="1260" dirty="0"/>
              <a:t> en Metionina.</a:t>
            </a:r>
          </a:p>
          <a:p>
            <a:pPr algn="ctr"/>
            <a:endParaRPr lang="es-ES" sz="1260" dirty="0"/>
          </a:p>
          <a:p>
            <a:pPr algn="ctr"/>
            <a:r>
              <a:rPr lang="es-ES" sz="1260" dirty="0"/>
              <a:t>* Aumento de </a:t>
            </a:r>
            <a:r>
              <a:rPr lang="es-ES" sz="1260" dirty="0" err="1"/>
              <a:t>Homocisteína</a:t>
            </a:r>
            <a:r>
              <a:rPr lang="es-ES" sz="1260" dirty="0"/>
              <a:t> en la sangre</a:t>
            </a:r>
            <a:r>
              <a:rPr lang="es-ES" sz="1260" dirty="0">
                <a:sym typeface="Wingdings"/>
              </a:rPr>
              <a:t> efectos </a:t>
            </a:r>
            <a:r>
              <a:rPr lang="es-ES" sz="1260" dirty="0" err="1">
                <a:sym typeface="Wingdings"/>
              </a:rPr>
              <a:t>aterogénicos</a:t>
            </a:r>
            <a:r>
              <a:rPr lang="es-ES" sz="1260" dirty="0">
                <a:sym typeface="Wingdings"/>
              </a:rPr>
              <a:t> y </a:t>
            </a:r>
            <a:r>
              <a:rPr lang="es-ES" sz="1260" dirty="0" err="1">
                <a:sym typeface="Wingdings"/>
              </a:rPr>
              <a:t>apileptogénicos</a:t>
            </a:r>
            <a:r>
              <a:rPr lang="es-ES" sz="1260" dirty="0"/>
              <a:t> </a:t>
            </a:r>
          </a:p>
        </p:txBody>
      </p:sp>
      <p:sp>
        <p:nvSpPr>
          <p:cNvPr id="7" name="CuadroTexto 6"/>
          <p:cNvSpPr txBox="1"/>
          <p:nvPr/>
        </p:nvSpPr>
        <p:spPr>
          <a:xfrm>
            <a:off x="1527243" y="4829799"/>
            <a:ext cx="7448721" cy="215444"/>
          </a:xfrm>
          <a:prstGeom prst="rect">
            <a:avLst/>
          </a:prstGeom>
          <a:noFill/>
        </p:spPr>
        <p:txBody>
          <a:bodyPr wrap="square" rtlCol="0">
            <a:spAutoFit/>
          </a:bodyPr>
          <a:lstStyle/>
          <a:p>
            <a:pPr algn="r"/>
            <a:r>
              <a:rPr lang="es-ES" sz="800" i="1" dirty="0" err="1">
                <a:solidFill>
                  <a:schemeClr val="tx1">
                    <a:tint val="75000"/>
                  </a:schemeClr>
                </a:solidFill>
              </a:rPr>
              <a:t>Vildoso</a:t>
            </a:r>
            <a:r>
              <a:rPr lang="es-ES" sz="800" i="1" dirty="0">
                <a:solidFill>
                  <a:schemeClr val="tx1">
                    <a:tint val="75000"/>
                  </a:schemeClr>
                </a:solidFill>
              </a:rPr>
              <a:t> Fernández M. Efectos nutricionales de los anticonvulsivantes. </a:t>
            </a:r>
            <a:r>
              <a:rPr lang="en-US" sz="800" i="1" dirty="0" err="1">
                <a:solidFill>
                  <a:schemeClr val="tx1">
                    <a:tint val="75000"/>
                  </a:schemeClr>
                </a:solidFill>
              </a:rPr>
              <a:t>Medwave</a:t>
            </a:r>
            <a:r>
              <a:rPr lang="en-US" sz="800" i="1" dirty="0">
                <a:solidFill>
                  <a:schemeClr val="tx1">
                    <a:tint val="75000"/>
                  </a:schemeClr>
                </a:solidFill>
              </a:rPr>
              <a:t> 2009 Abr;9(4):e3857. Disponible en:10.5867/medwave.2009.04.3857 </a:t>
            </a:r>
            <a:r>
              <a:rPr lang="es-ES" sz="800" i="1" dirty="0">
                <a:solidFill>
                  <a:schemeClr val="tx1">
                    <a:tint val="75000"/>
                  </a:schemeClr>
                </a:solidFill>
              </a:rPr>
              <a:t>  </a:t>
            </a:r>
          </a:p>
        </p:txBody>
      </p:sp>
    </p:spTree>
    <p:extLst>
      <p:ext uri="{BB962C8B-B14F-4D97-AF65-F5344CB8AC3E}">
        <p14:creationId xmlns:p14="http://schemas.microsoft.com/office/powerpoint/2010/main" val="3217749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Vitamina K</a:t>
            </a:r>
          </a:p>
        </p:txBody>
      </p:sp>
      <p:graphicFrame>
        <p:nvGraphicFramePr>
          <p:cNvPr id="4" name="Marcador de contenido 3"/>
          <p:cNvGraphicFramePr>
            <a:graphicFrameLocks noGrp="1"/>
          </p:cNvGraphicFramePr>
          <p:nvPr>
            <p:ph idx="1"/>
          </p:nvPr>
        </p:nvGraphicFramePr>
        <p:xfrm>
          <a:off x="868680" y="1371600"/>
          <a:ext cx="7406640" cy="2419877"/>
        </p:xfrm>
        <a:graphic>
          <a:graphicData uri="http://schemas.openxmlformats.org/drawingml/2006/table">
            <a:tbl>
              <a:tblPr firstRow="1" bandRow="1">
                <a:tableStyleId>{5C22544A-7EE6-4342-B048-85BDC9FD1C3A}</a:tableStyleId>
              </a:tblPr>
              <a:tblGrid>
                <a:gridCol w="1956163">
                  <a:extLst>
                    <a:ext uri="{9D8B030D-6E8A-4147-A177-3AD203B41FA5}">
                      <a16:colId xmlns:a16="http://schemas.microsoft.com/office/drawing/2014/main" val="20000"/>
                    </a:ext>
                  </a:extLst>
                </a:gridCol>
                <a:gridCol w="5450477">
                  <a:extLst>
                    <a:ext uri="{9D8B030D-6E8A-4147-A177-3AD203B41FA5}">
                      <a16:colId xmlns:a16="http://schemas.microsoft.com/office/drawing/2014/main" val="20001"/>
                    </a:ext>
                  </a:extLst>
                </a:gridCol>
              </a:tblGrid>
              <a:tr h="404670">
                <a:tc>
                  <a:txBody>
                    <a:bodyPr/>
                    <a:lstStyle/>
                    <a:p>
                      <a:r>
                        <a:rPr lang="es-ES" sz="1600" dirty="0"/>
                        <a:t>Anticonvulsivante</a:t>
                      </a:r>
                    </a:p>
                  </a:txBody>
                  <a:tcPr marL="82296" marR="82296" marT="41148" marB="41148"/>
                </a:tc>
                <a:tc>
                  <a:txBody>
                    <a:bodyPr/>
                    <a:lstStyle/>
                    <a:p>
                      <a:r>
                        <a:rPr lang="es-ES" sz="1600" dirty="0"/>
                        <a:t>Efecto</a:t>
                      </a:r>
                    </a:p>
                  </a:txBody>
                  <a:tcPr marL="82296" marR="82296" marT="41148" marB="41148"/>
                </a:tc>
                <a:extLst>
                  <a:ext uri="{0D108BD9-81ED-4DB2-BD59-A6C34878D82A}">
                    <a16:rowId xmlns:a16="http://schemas.microsoft.com/office/drawing/2014/main" val="10000"/>
                  </a:ext>
                </a:extLst>
              </a:tr>
              <a:tr h="1316736">
                <a:tc rowSpan="2">
                  <a:txBody>
                    <a:bodyPr/>
                    <a:lstStyle/>
                    <a:p>
                      <a:r>
                        <a:rPr lang="es-ES" sz="1600" dirty="0" err="1"/>
                        <a:t>Fenitoina</a:t>
                      </a:r>
                      <a:endParaRPr lang="es-ES" sz="1600" dirty="0"/>
                    </a:p>
                  </a:txBody>
                  <a:tcPr marL="82296" marR="82296" marT="41148" marB="41148"/>
                </a:tc>
                <a:tc>
                  <a:txBody>
                    <a:bodyPr/>
                    <a:lstStyle/>
                    <a:p>
                      <a:r>
                        <a:rPr lang="es-ES" sz="1600" dirty="0"/>
                        <a:t>Inhibe</a:t>
                      </a:r>
                      <a:r>
                        <a:rPr lang="es-ES" sz="1600" baseline="0" dirty="0"/>
                        <a:t> el metabolismo de la vitamina K.</a:t>
                      </a:r>
                    </a:p>
                    <a:p>
                      <a:r>
                        <a:rPr lang="es-ES" sz="1600" baseline="0" dirty="0"/>
                        <a:t>El mecanismo no esta claro, pero se propone que induce enzimas hepáticas que alteran el metabolismo de la vitamina K.</a:t>
                      </a:r>
                    </a:p>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t>Formación ósea que no es mecánicamente competente</a:t>
                      </a:r>
                    </a:p>
                  </a:txBody>
                  <a:tcPr marL="82296" marR="82296" marT="41148" marB="41148"/>
                </a:tc>
                <a:extLst>
                  <a:ext uri="{0D108BD9-81ED-4DB2-BD59-A6C34878D82A}">
                    <a16:rowId xmlns:a16="http://schemas.microsoft.com/office/drawing/2014/main" val="10001"/>
                  </a:ext>
                </a:extLst>
              </a:tr>
              <a:tr h="698471">
                <a:tc vMerge="1">
                  <a:txBody>
                    <a:bodyPr/>
                    <a:lstStyle/>
                    <a:p>
                      <a:endParaRPr lang="es-ES" dirty="0"/>
                    </a:p>
                  </a:txBody>
                  <a:tcPr/>
                </a:tc>
                <a:tc>
                  <a:txBody>
                    <a:bodyPr/>
                    <a:lstStyle/>
                    <a:p>
                      <a:r>
                        <a:rPr lang="es-ES" sz="1600" dirty="0"/>
                        <a:t>Se siguiere que la coadministración de vitamina K podría prevenir la perdida ósea provocada por la </a:t>
                      </a:r>
                      <a:r>
                        <a:rPr lang="es-ES" sz="1600" dirty="0" err="1"/>
                        <a:t>Fenitoína</a:t>
                      </a:r>
                      <a:r>
                        <a:rPr lang="es-ES" sz="1600" dirty="0"/>
                        <a:t>.</a:t>
                      </a:r>
                    </a:p>
                  </a:txBody>
                  <a:tcPr marL="82296" marR="82296" marT="41148" marB="41148"/>
                </a:tc>
                <a:extLst>
                  <a:ext uri="{0D108BD9-81ED-4DB2-BD59-A6C34878D82A}">
                    <a16:rowId xmlns:a16="http://schemas.microsoft.com/office/drawing/2014/main" val="10002"/>
                  </a:ext>
                </a:extLst>
              </a:tr>
            </a:tbl>
          </a:graphicData>
        </a:graphic>
      </p:graphicFrame>
      <p:sp>
        <p:nvSpPr>
          <p:cNvPr id="3" name="CuadroTexto 2"/>
          <p:cNvSpPr txBox="1"/>
          <p:nvPr/>
        </p:nvSpPr>
        <p:spPr>
          <a:xfrm>
            <a:off x="1841720" y="4722077"/>
            <a:ext cx="7141097" cy="215444"/>
          </a:xfrm>
          <a:prstGeom prst="rect">
            <a:avLst/>
          </a:prstGeom>
          <a:noFill/>
        </p:spPr>
        <p:txBody>
          <a:bodyPr wrap="square" rtlCol="0">
            <a:spAutoFit/>
          </a:bodyPr>
          <a:lstStyle/>
          <a:p>
            <a:pPr algn="r"/>
            <a:r>
              <a:rPr lang="es-ES" sz="800" i="1" dirty="0" err="1">
                <a:solidFill>
                  <a:schemeClr val="tx1">
                    <a:tint val="75000"/>
                  </a:schemeClr>
                </a:solidFill>
              </a:rPr>
              <a:t>Fitzpatrick</a:t>
            </a:r>
            <a:r>
              <a:rPr lang="es-ES" sz="800" i="1" dirty="0">
                <a:solidFill>
                  <a:schemeClr val="tx1">
                    <a:tint val="75000"/>
                  </a:schemeClr>
                </a:solidFill>
              </a:rPr>
              <a:t> L.A. </a:t>
            </a:r>
            <a:r>
              <a:rPr lang="es-ES" sz="800" i="1" dirty="0" err="1">
                <a:solidFill>
                  <a:schemeClr val="tx1">
                    <a:tint val="75000"/>
                  </a:schemeClr>
                </a:solidFill>
              </a:rPr>
              <a:t>Pathophysiology</a:t>
            </a:r>
            <a:r>
              <a:rPr lang="es-ES" sz="800" i="1" dirty="0">
                <a:solidFill>
                  <a:schemeClr val="tx1">
                    <a:tint val="75000"/>
                  </a:schemeClr>
                </a:solidFill>
              </a:rPr>
              <a:t> of </a:t>
            </a:r>
            <a:r>
              <a:rPr lang="es-ES" sz="800" i="1" dirty="0" err="1">
                <a:solidFill>
                  <a:schemeClr val="tx1">
                    <a:tint val="75000"/>
                  </a:schemeClr>
                </a:solidFill>
              </a:rPr>
              <a:t>bone</a:t>
            </a:r>
            <a:r>
              <a:rPr lang="es-ES" sz="800" i="1" dirty="0">
                <a:solidFill>
                  <a:schemeClr val="tx1">
                    <a:tint val="75000"/>
                  </a:schemeClr>
                </a:solidFill>
              </a:rPr>
              <a:t> </a:t>
            </a:r>
            <a:r>
              <a:rPr lang="es-ES" sz="800" i="1" dirty="0" err="1">
                <a:solidFill>
                  <a:schemeClr val="tx1">
                    <a:tint val="75000"/>
                  </a:schemeClr>
                </a:solidFill>
              </a:rPr>
              <a:t>loss</a:t>
            </a:r>
            <a:r>
              <a:rPr lang="es-ES" sz="800" i="1" dirty="0">
                <a:solidFill>
                  <a:schemeClr val="tx1">
                    <a:tint val="75000"/>
                  </a:schemeClr>
                </a:solidFill>
              </a:rPr>
              <a:t> in </a:t>
            </a:r>
            <a:r>
              <a:rPr lang="es-ES" sz="800" i="1" dirty="0" err="1">
                <a:solidFill>
                  <a:schemeClr val="tx1">
                    <a:tint val="75000"/>
                  </a:schemeClr>
                </a:solidFill>
              </a:rPr>
              <a:t>patients</a:t>
            </a:r>
            <a:r>
              <a:rPr lang="es-ES" sz="800" i="1" dirty="0">
                <a:solidFill>
                  <a:schemeClr val="tx1">
                    <a:tint val="75000"/>
                  </a:schemeClr>
                </a:solidFill>
              </a:rPr>
              <a:t> </a:t>
            </a:r>
            <a:r>
              <a:rPr lang="es-ES" sz="800" i="1" dirty="0" err="1">
                <a:solidFill>
                  <a:schemeClr val="tx1">
                    <a:tint val="75000"/>
                  </a:schemeClr>
                </a:solidFill>
              </a:rPr>
              <a:t>receiving</a:t>
            </a:r>
            <a:r>
              <a:rPr lang="es-ES" sz="800" i="1" dirty="0">
                <a:solidFill>
                  <a:schemeClr val="tx1">
                    <a:tint val="75000"/>
                  </a:schemeClr>
                </a:solidFill>
              </a:rPr>
              <a:t> </a:t>
            </a:r>
            <a:r>
              <a:rPr lang="es-ES" sz="800" i="1" dirty="0" err="1">
                <a:solidFill>
                  <a:schemeClr val="tx1">
                    <a:tint val="75000"/>
                  </a:schemeClr>
                </a:solidFill>
              </a:rPr>
              <a:t>anticonvulsant</a:t>
            </a:r>
            <a:r>
              <a:rPr lang="es-ES" sz="800" i="1" dirty="0">
                <a:solidFill>
                  <a:schemeClr val="tx1">
                    <a:tint val="75000"/>
                  </a:schemeClr>
                </a:solidFill>
              </a:rPr>
              <a:t> </a:t>
            </a:r>
            <a:r>
              <a:rPr lang="es-ES" sz="800" i="1" dirty="0" err="1">
                <a:solidFill>
                  <a:schemeClr val="tx1">
                    <a:tint val="75000"/>
                  </a:schemeClr>
                </a:solidFill>
              </a:rPr>
              <a:t>therapy</a:t>
            </a:r>
            <a:r>
              <a:rPr lang="es-ES" sz="800" i="1" dirty="0">
                <a:solidFill>
                  <a:schemeClr val="tx1">
                    <a:tint val="75000"/>
                  </a:schemeClr>
                </a:solidFill>
              </a:rPr>
              <a:t>. </a:t>
            </a:r>
            <a:r>
              <a:rPr lang="es-ES" sz="800" i="1" dirty="0" err="1">
                <a:solidFill>
                  <a:schemeClr val="tx1">
                    <a:tint val="75000"/>
                  </a:schemeClr>
                </a:solidFill>
              </a:rPr>
              <a:t>Elseiver</a:t>
            </a:r>
            <a:r>
              <a:rPr lang="es-ES" sz="800" i="1" dirty="0">
                <a:solidFill>
                  <a:schemeClr val="tx1">
                    <a:tint val="75000"/>
                  </a:schemeClr>
                </a:solidFill>
              </a:rPr>
              <a:t>. </a:t>
            </a:r>
            <a:r>
              <a:rPr lang="pt-BR" sz="800" i="1" dirty="0" err="1">
                <a:solidFill>
                  <a:schemeClr val="tx1">
                    <a:tint val="75000"/>
                  </a:schemeClr>
                </a:solidFill>
              </a:rPr>
              <a:t>Epilepsy</a:t>
            </a:r>
            <a:r>
              <a:rPr lang="pt-BR" sz="800" i="1" dirty="0">
                <a:solidFill>
                  <a:schemeClr val="tx1">
                    <a:tint val="75000"/>
                  </a:schemeClr>
                </a:solidFill>
              </a:rPr>
              <a:t> &amp; </a:t>
            </a:r>
            <a:r>
              <a:rPr lang="pt-BR" sz="800" i="1" dirty="0" err="1">
                <a:solidFill>
                  <a:schemeClr val="tx1">
                    <a:tint val="75000"/>
                  </a:schemeClr>
                </a:solidFill>
              </a:rPr>
              <a:t>Behavior</a:t>
            </a:r>
            <a:r>
              <a:rPr lang="pt-BR" sz="800" i="1" dirty="0">
                <a:solidFill>
                  <a:schemeClr val="tx1">
                    <a:tint val="75000"/>
                  </a:schemeClr>
                </a:solidFill>
              </a:rPr>
              <a:t> 5 (2004) S3–S15.</a:t>
            </a:r>
          </a:p>
        </p:txBody>
      </p:sp>
    </p:spTree>
    <p:extLst>
      <p:ext uri="{BB962C8B-B14F-4D97-AF65-F5344CB8AC3E}">
        <p14:creationId xmlns:p14="http://schemas.microsoft.com/office/powerpoint/2010/main" val="1168524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Vitamina K</a:t>
            </a:r>
          </a:p>
        </p:txBody>
      </p:sp>
      <p:sp>
        <p:nvSpPr>
          <p:cNvPr id="5" name="CuadroTexto 4"/>
          <p:cNvSpPr txBox="1"/>
          <p:nvPr/>
        </p:nvSpPr>
        <p:spPr>
          <a:xfrm>
            <a:off x="6362164" y="1532585"/>
            <a:ext cx="2224469"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1600" dirty="0"/>
              <a:t>Activan:</a:t>
            </a:r>
          </a:p>
          <a:p>
            <a:pPr marL="257175" indent="-257175">
              <a:buFont typeface="Arial"/>
              <a:buChar char="•"/>
            </a:pPr>
            <a:r>
              <a:rPr lang="es-ES" sz="1600" dirty="0"/>
              <a:t>Protrombina y factores de coagulación VII, IX y X</a:t>
            </a:r>
          </a:p>
          <a:p>
            <a:pPr marL="257175" indent="-257175">
              <a:buFont typeface="Arial"/>
              <a:buChar char="•"/>
            </a:pPr>
            <a:r>
              <a:rPr lang="es-ES" sz="1600" dirty="0" err="1"/>
              <a:t>Osteocalcina</a:t>
            </a:r>
            <a:r>
              <a:rPr lang="es-ES" sz="1600" dirty="0"/>
              <a:t> y proteína GLA de la </a:t>
            </a:r>
            <a:r>
              <a:rPr lang="es-ES" sz="1600" dirty="0" err="1"/>
              <a:t>matríz</a:t>
            </a:r>
            <a:r>
              <a:rPr lang="es-ES" sz="1600" dirty="0"/>
              <a:t> proteica del hueso</a:t>
            </a:r>
          </a:p>
        </p:txBody>
      </p:sp>
      <p:sp>
        <p:nvSpPr>
          <p:cNvPr id="4" name="CuadroTexto 3"/>
          <p:cNvSpPr txBox="1"/>
          <p:nvPr/>
        </p:nvSpPr>
        <p:spPr>
          <a:xfrm>
            <a:off x="1758592" y="4757702"/>
            <a:ext cx="7141097" cy="215444"/>
          </a:xfrm>
          <a:prstGeom prst="rect">
            <a:avLst/>
          </a:prstGeom>
          <a:noFill/>
        </p:spPr>
        <p:txBody>
          <a:bodyPr wrap="square" rtlCol="0">
            <a:spAutoFit/>
          </a:bodyPr>
          <a:lstStyle/>
          <a:p>
            <a:pPr algn="r"/>
            <a:r>
              <a:rPr lang="es-ES" sz="800" i="1" dirty="0" err="1">
                <a:solidFill>
                  <a:schemeClr val="tx1">
                    <a:tint val="75000"/>
                  </a:schemeClr>
                </a:solidFill>
              </a:rPr>
              <a:t>Fitzpatrick</a:t>
            </a:r>
            <a:r>
              <a:rPr lang="es-ES" sz="800" i="1" dirty="0">
                <a:solidFill>
                  <a:schemeClr val="tx1">
                    <a:tint val="75000"/>
                  </a:schemeClr>
                </a:solidFill>
              </a:rPr>
              <a:t> L.A. </a:t>
            </a:r>
            <a:r>
              <a:rPr lang="es-ES" sz="800" i="1" dirty="0" err="1">
                <a:solidFill>
                  <a:schemeClr val="tx1">
                    <a:tint val="75000"/>
                  </a:schemeClr>
                </a:solidFill>
              </a:rPr>
              <a:t>Pathophysiology</a:t>
            </a:r>
            <a:r>
              <a:rPr lang="es-ES" sz="800" i="1" dirty="0">
                <a:solidFill>
                  <a:schemeClr val="tx1">
                    <a:tint val="75000"/>
                  </a:schemeClr>
                </a:solidFill>
              </a:rPr>
              <a:t> of </a:t>
            </a:r>
            <a:r>
              <a:rPr lang="es-ES" sz="800" i="1" dirty="0" err="1">
                <a:solidFill>
                  <a:schemeClr val="tx1">
                    <a:tint val="75000"/>
                  </a:schemeClr>
                </a:solidFill>
              </a:rPr>
              <a:t>bone</a:t>
            </a:r>
            <a:r>
              <a:rPr lang="es-ES" sz="800" i="1" dirty="0">
                <a:solidFill>
                  <a:schemeClr val="tx1">
                    <a:tint val="75000"/>
                  </a:schemeClr>
                </a:solidFill>
              </a:rPr>
              <a:t> </a:t>
            </a:r>
            <a:r>
              <a:rPr lang="es-ES" sz="800" i="1" dirty="0" err="1">
                <a:solidFill>
                  <a:schemeClr val="tx1">
                    <a:tint val="75000"/>
                  </a:schemeClr>
                </a:solidFill>
              </a:rPr>
              <a:t>loss</a:t>
            </a:r>
            <a:r>
              <a:rPr lang="es-ES" sz="800" i="1" dirty="0">
                <a:solidFill>
                  <a:schemeClr val="tx1">
                    <a:tint val="75000"/>
                  </a:schemeClr>
                </a:solidFill>
              </a:rPr>
              <a:t> in </a:t>
            </a:r>
            <a:r>
              <a:rPr lang="es-ES" sz="800" i="1" dirty="0" err="1">
                <a:solidFill>
                  <a:schemeClr val="tx1">
                    <a:tint val="75000"/>
                  </a:schemeClr>
                </a:solidFill>
              </a:rPr>
              <a:t>patients</a:t>
            </a:r>
            <a:r>
              <a:rPr lang="es-ES" sz="800" i="1" dirty="0">
                <a:solidFill>
                  <a:schemeClr val="tx1">
                    <a:tint val="75000"/>
                  </a:schemeClr>
                </a:solidFill>
              </a:rPr>
              <a:t> </a:t>
            </a:r>
            <a:r>
              <a:rPr lang="es-ES" sz="800" i="1" dirty="0" err="1">
                <a:solidFill>
                  <a:schemeClr val="tx1">
                    <a:tint val="75000"/>
                  </a:schemeClr>
                </a:solidFill>
              </a:rPr>
              <a:t>receiving</a:t>
            </a:r>
            <a:r>
              <a:rPr lang="es-ES" sz="800" i="1" dirty="0">
                <a:solidFill>
                  <a:schemeClr val="tx1">
                    <a:tint val="75000"/>
                  </a:schemeClr>
                </a:solidFill>
              </a:rPr>
              <a:t> </a:t>
            </a:r>
            <a:r>
              <a:rPr lang="es-ES" sz="800" i="1" dirty="0" err="1">
                <a:solidFill>
                  <a:schemeClr val="tx1">
                    <a:tint val="75000"/>
                  </a:schemeClr>
                </a:solidFill>
              </a:rPr>
              <a:t>anticonvulsant</a:t>
            </a:r>
            <a:r>
              <a:rPr lang="es-ES" sz="800" i="1" dirty="0">
                <a:solidFill>
                  <a:schemeClr val="tx1">
                    <a:tint val="75000"/>
                  </a:schemeClr>
                </a:solidFill>
              </a:rPr>
              <a:t> </a:t>
            </a:r>
            <a:r>
              <a:rPr lang="es-ES" sz="800" i="1" dirty="0" err="1">
                <a:solidFill>
                  <a:schemeClr val="tx1">
                    <a:tint val="75000"/>
                  </a:schemeClr>
                </a:solidFill>
              </a:rPr>
              <a:t>therapy</a:t>
            </a:r>
            <a:r>
              <a:rPr lang="es-ES" sz="800" i="1" dirty="0">
                <a:solidFill>
                  <a:schemeClr val="tx1">
                    <a:tint val="75000"/>
                  </a:schemeClr>
                </a:solidFill>
              </a:rPr>
              <a:t>. </a:t>
            </a:r>
            <a:r>
              <a:rPr lang="es-ES" sz="800" i="1" dirty="0" err="1">
                <a:solidFill>
                  <a:schemeClr val="tx1">
                    <a:tint val="75000"/>
                  </a:schemeClr>
                </a:solidFill>
              </a:rPr>
              <a:t>Elseiver</a:t>
            </a:r>
            <a:r>
              <a:rPr lang="es-ES" sz="800" i="1" dirty="0">
                <a:solidFill>
                  <a:schemeClr val="tx1">
                    <a:tint val="75000"/>
                  </a:schemeClr>
                </a:solidFill>
              </a:rPr>
              <a:t>. </a:t>
            </a:r>
            <a:r>
              <a:rPr lang="pt-BR" sz="800" i="1" dirty="0" err="1">
                <a:solidFill>
                  <a:schemeClr val="tx1">
                    <a:tint val="75000"/>
                  </a:schemeClr>
                </a:solidFill>
              </a:rPr>
              <a:t>Epilepsy</a:t>
            </a:r>
            <a:r>
              <a:rPr lang="pt-BR" sz="800" i="1" dirty="0">
                <a:solidFill>
                  <a:schemeClr val="tx1">
                    <a:tint val="75000"/>
                  </a:schemeClr>
                </a:solidFill>
              </a:rPr>
              <a:t> &amp; </a:t>
            </a:r>
            <a:r>
              <a:rPr lang="pt-BR" sz="800" i="1" dirty="0" err="1">
                <a:solidFill>
                  <a:schemeClr val="tx1">
                    <a:tint val="75000"/>
                  </a:schemeClr>
                </a:solidFill>
              </a:rPr>
              <a:t>Behavior</a:t>
            </a:r>
            <a:r>
              <a:rPr lang="pt-BR" sz="800" i="1" dirty="0">
                <a:solidFill>
                  <a:schemeClr val="tx1">
                    <a:tint val="75000"/>
                  </a:schemeClr>
                </a:solidFill>
              </a:rPr>
              <a:t> 5 (2004) S3–S15.</a:t>
            </a:r>
          </a:p>
        </p:txBody>
      </p:sp>
      <p:pic>
        <p:nvPicPr>
          <p:cNvPr id="3" name="Imagen 2"/>
          <p:cNvPicPr>
            <a:picLocks noChangeAspect="1"/>
          </p:cNvPicPr>
          <p:nvPr/>
        </p:nvPicPr>
        <p:blipFill>
          <a:blip r:embed="rId3"/>
          <a:stretch>
            <a:fillRect/>
          </a:stretch>
        </p:blipFill>
        <p:spPr>
          <a:xfrm>
            <a:off x="857474" y="1068234"/>
            <a:ext cx="4950898" cy="3435770"/>
          </a:xfrm>
          <a:prstGeom prst="rect">
            <a:avLst/>
          </a:prstGeom>
        </p:spPr>
      </p:pic>
    </p:spTree>
    <p:extLst>
      <p:ext uri="{BB962C8B-B14F-4D97-AF65-F5344CB8AC3E}">
        <p14:creationId xmlns:p14="http://schemas.microsoft.com/office/powerpoint/2010/main" val="3347317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a:t>
            </a:r>
            <a:r>
              <a:rPr lang="es-ES" dirty="0" err="1"/>
              <a:t>Carnitina</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58000431"/>
              </p:ext>
            </p:extLst>
          </p:nvPr>
        </p:nvGraphicFramePr>
        <p:xfrm>
          <a:off x="868680" y="1200150"/>
          <a:ext cx="7406640" cy="1845832"/>
        </p:xfrm>
        <a:graphic>
          <a:graphicData uri="http://schemas.openxmlformats.org/drawingml/2006/table">
            <a:tbl>
              <a:tblPr firstRow="1" bandRow="1">
                <a:tableStyleId>{5C22544A-7EE6-4342-B048-85BDC9FD1C3A}</a:tableStyleId>
              </a:tblPr>
              <a:tblGrid>
                <a:gridCol w="2005149">
                  <a:extLst>
                    <a:ext uri="{9D8B030D-6E8A-4147-A177-3AD203B41FA5}">
                      <a16:colId xmlns:a16="http://schemas.microsoft.com/office/drawing/2014/main" val="20000"/>
                    </a:ext>
                  </a:extLst>
                </a:gridCol>
                <a:gridCol w="5401491">
                  <a:extLst>
                    <a:ext uri="{9D8B030D-6E8A-4147-A177-3AD203B41FA5}">
                      <a16:colId xmlns:a16="http://schemas.microsoft.com/office/drawing/2014/main" val="20001"/>
                    </a:ext>
                  </a:extLst>
                </a:gridCol>
              </a:tblGrid>
              <a:tr h="333756">
                <a:tc>
                  <a:txBody>
                    <a:bodyPr/>
                    <a:lstStyle/>
                    <a:p>
                      <a:r>
                        <a:rPr lang="es-ES" sz="1400" dirty="0"/>
                        <a:t>Anticonvulsivante</a:t>
                      </a:r>
                    </a:p>
                  </a:txBody>
                  <a:tcPr marL="82296" marR="82296" marT="41148" marB="41148"/>
                </a:tc>
                <a:tc>
                  <a:txBody>
                    <a:bodyPr/>
                    <a:lstStyle/>
                    <a:p>
                      <a:r>
                        <a:rPr lang="es-ES" sz="1400" dirty="0"/>
                        <a:t>Efecto</a:t>
                      </a:r>
                    </a:p>
                  </a:txBody>
                  <a:tcPr marL="82296" marR="82296" marT="41148" marB="41148"/>
                </a:tc>
                <a:extLst>
                  <a:ext uri="{0D108BD9-81ED-4DB2-BD59-A6C34878D82A}">
                    <a16:rowId xmlns:a16="http://schemas.microsoft.com/office/drawing/2014/main" val="10000"/>
                  </a:ext>
                </a:extLst>
              </a:tr>
              <a:tr h="771412">
                <a:tc>
                  <a:txBody>
                    <a:bodyPr/>
                    <a:lstStyle/>
                    <a:p>
                      <a:r>
                        <a:rPr lang="es-ES" sz="1400" dirty="0"/>
                        <a:t>Ácido </a:t>
                      </a:r>
                      <a:r>
                        <a:rPr lang="es-ES" sz="1400" dirty="0" err="1"/>
                        <a:t>Valproico</a:t>
                      </a:r>
                      <a:endParaRPr lang="es-ES" sz="1400" dirty="0"/>
                    </a:p>
                  </a:txBody>
                  <a:tcPr marL="82296" marR="82296" marT="41148" marB="41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effectLst/>
                          <a:latin typeface="+mn-lt"/>
                          <a:ea typeface="+mn-ea"/>
                          <a:cs typeface="+mn-cs"/>
                        </a:rPr>
                        <a:t>Disminución de las concentraciones </a:t>
                      </a:r>
                      <a:r>
                        <a:rPr lang="es-ES" sz="1400" kern="1200" dirty="0" err="1">
                          <a:solidFill>
                            <a:schemeClr val="dk1"/>
                          </a:solidFill>
                          <a:effectLst/>
                          <a:latin typeface="+mn-lt"/>
                          <a:ea typeface="+mn-ea"/>
                          <a:cs typeface="+mn-cs"/>
                        </a:rPr>
                        <a:t>séricas</a:t>
                      </a:r>
                      <a:r>
                        <a:rPr lang="es-ES" sz="1400" kern="1200" dirty="0">
                          <a:solidFill>
                            <a:schemeClr val="dk1"/>
                          </a:solidFill>
                          <a:effectLst/>
                          <a:latin typeface="+mn-lt"/>
                          <a:ea typeface="+mn-ea"/>
                          <a:cs typeface="+mn-cs"/>
                        </a:rPr>
                        <a:t> de </a:t>
                      </a:r>
                      <a:r>
                        <a:rPr lang="es-ES" sz="1400" kern="1200" dirty="0" err="1">
                          <a:solidFill>
                            <a:schemeClr val="dk1"/>
                          </a:solidFill>
                          <a:effectLst/>
                          <a:latin typeface="+mn-lt"/>
                          <a:ea typeface="+mn-ea"/>
                          <a:cs typeface="+mn-cs"/>
                        </a:rPr>
                        <a:t>carnitina</a:t>
                      </a:r>
                      <a:r>
                        <a:rPr lang="es-ES" sz="1400" kern="1200" dirty="0">
                          <a:solidFill>
                            <a:schemeClr val="dk1"/>
                          </a:solidFill>
                          <a:effectLst/>
                          <a:latin typeface="+mn-lt"/>
                          <a:ea typeface="+mn-ea"/>
                          <a:cs typeface="+mn-cs"/>
                        </a:rPr>
                        <a:t> libre y total. </a:t>
                      </a:r>
                    </a:p>
                  </a:txBody>
                  <a:tcPr marL="82296" marR="82296" marT="41148" marB="41148"/>
                </a:tc>
                <a:extLst>
                  <a:ext uri="{0D108BD9-81ED-4DB2-BD59-A6C34878D82A}">
                    <a16:rowId xmlns:a16="http://schemas.microsoft.com/office/drawing/2014/main" val="10001"/>
                  </a:ext>
                </a:extLst>
              </a:tr>
              <a:tr h="7406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dirty="0" err="1">
                          <a:solidFill>
                            <a:schemeClr val="dk1"/>
                          </a:solidFill>
                          <a:effectLst/>
                          <a:latin typeface="+mn-lt"/>
                          <a:ea typeface="+mn-ea"/>
                          <a:cs typeface="+mn-cs"/>
                        </a:rPr>
                        <a:t>Vigabatrina</a:t>
                      </a:r>
                      <a:r>
                        <a:rPr lang="es-ES" sz="1400" kern="1200" dirty="0">
                          <a:solidFill>
                            <a:schemeClr val="dk1"/>
                          </a:solidFill>
                          <a:effectLst/>
                          <a:latin typeface="+mn-lt"/>
                          <a:ea typeface="+mn-ea"/>
                          <a:cs typeface="+mn-cs"/>
                        </a:rPr>
                        <a:t>, </a:t>
                      </a:r>
                      <a:r>
                        <a:rPr lang="es-ES" sz="1400" kern="1200" dirty="0" err="1">
                          <a:solidFill>
                            <a:schemeClr val="dk1"/>
                          </a:solidFill>
                          <a:effectLst/>
                          <a:latin typeface="+mn-lt"/>
                          <a:ea typeface="+mn-ea"/>
                          <a:cs typeface="+mn-cs"/>
                        </a:rPr>
                        <a:t>lamotrigina</a:t>
                      </a:r>
                      <a:r>
                        <a:rPr lang="es-ES" sz="1400" kern="1200" dirty="0">
                          <a:solidFill>
                            <a:schemeClr val="dk1"/>
                          </a:solidFill>
                          <a:effectLst/>
                          <a:latin typeface="+mn-lt"/>
                          <a:ea typeface="+mn-ea"/>
                          <a:cs typeface="+mn-cs"/>
                        </a:rPr>
                        <a:t> o </a:t>
                      </a:r>
                      <a:r>
                        <a:rPr lang="es-ES" sz="1400" kern="1200" dirty="0" err="1">
                          <a:solidFill>
                            <a:schemeClr val="dk1"/>
                          </a:solidFill>
                          <a:effectLst/>
                          <a:latin typeface="+mn-lt"/>
                          <a:ea typeface="+mn-ea"/>
                          <a:cs typeface="+mn-cs"/>
                        </a:rPr>
                        <a:t>topiramato</a:t>
                      </a:r>
                      <a:r>
                        <a:rPr lang="es-ES" sz="1400" kern="1200" dirty="0">
                          <a:solidFill>
                            <a:schemeClr val="dk1"/>
                          </a:solidFill>
                          <a:effectLst/>
                          <a:latin typeface="+mn-lt"/>
                          <a:ea typeface="+mn-ea"/>
                          <a:cs typeface="+mn-cs"/>
                        </a:rPr>
                        <a:t> </a:t>
                      </a:r>
                      <a:endParaRPr lang="es-ES" sz="1400" dirty="0"/>
                    </a:p>
                  </a:txBody>
                  <a:tcPr marL="82296" marR="82296" marT="41148" marB="41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effectLst/>
                          <a:latin typeface="+mn-lt"/>
                          <a:ea typeface="+mn-ea"/>
                          <a:cs typeface="+mn-cs"/>
                        </a:rPr>
                        <a:t>Estudios recientes no han demostrado una disminución de las concentraciones de </a:t>
                      </a:r>
                      <a:r>
                        <a:rPr lang="es-ES" sz="1400" kern="1200" dirty="0" err="1">
                          <a:solidFill>
                            <a:schemeClr val="dk1"/>
                          </a:solidFill>
                          <a:effectLst/>
                          <a:latin typeface="+mn-lt"/>
                          <a:ea typeface="+mn-ea"/>
                          <a:cs typeface="+mn-cs"/>
                        </a:rPr>
                        <a:t>carnitina</a:t>
                      </a:r>
                      <a:r>
                        <a:rPr lang="es-ES" sz="1400" kern="1200" dirty="0">
                          <a:solidFill>
                            <a:schemeClr val="dk1"/>
                          </a:solidFill>
                          <a:effectLst/>
                          <a:latin typeface="+mn-lt"/>
                          <a:ea typeface="+mn-ea"/>
                          <a:cs typeface="+mn-cs"/>
                        </a:rPr>
                        <a:t> con el uso de anticonvulsivantes de nueva generación. </a:t>
                      </a:r>
                      <a:endParaRPr lang="es-ES" sz="1400" dirty="0"/>
                    </a:p>
                  </a:txBody>
                  <a:tcPr marL="82296" marR="82296" marT="41148" marB="41148"/>
                </a:tc>
                <a:extLst>
                  <a:ext uri="{0D108BD9-81ED-4DB2-BD59-A6C34878D82A}">
                    <a16:rowId xmlns:a16="http://schemas.microsoft.com/office/drawing/2014/main" val="10002"/>
                  </a:ext>
                </a:extLst>
              </a:tr>
            </a:tbl>
          </a:graphicData>
        </a:graphic>
      </p:graphicFrame>
      <p:sp>
        <p:nvSpPr>
          <p:cNvPr id="5" name="CuadroTexto 4"/>
          <p:cNvSpPr txBox="1"/>
          <p:nvPr/>
        </p:nvSpPr>
        <p:spPr>
          <a:xfrm>
            <a:off x="868680" y="3614597"/>
            <a:ext cx="7406640" cy="3416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57175" indent="-257175">
              <a:buFont typeface="Wingdings" charset="2"/>
              <a:buChar char="ü"/>
            </a:pPr>
            <a:r>
              <a:rPr lang="es-ES" sz="1260" dirty="0"/>
              <a:t> </a:t>
            </a:r>
            <a:r>
              <a:rPr lang="es-ES" sz="1260" dirty="0" err="1"/>
              <a:t>Aún</a:t>
            </a:r>
            <a:r>
              <a:rPr lang="es-ES" sz="1260" dirty="0"/>
              <a:t> así se sugiere suplementar con L- </a:t>
            </a:r>
            <a:r>
              <a:rPr lang="es-ES" sz="1260" dirty="0" err="1"/>
              <a:t>carnitina</a:t>
            </a:r>
            <a:r>
              <a:rPr lang="es-ES" sz="1260" dirty="0"/>
              <a:t> 50-100 mg/kg/</a:t>
            </a:r>
            <a:r>
              <a:rPr lang="es-ES" sz="1260" dirty="0" err="1"/>
              <a:t>día</a:t>
            </a:r>
            <a:r>
              <a:rPr lang="es-ES" sz="1260" dirty="0"/>
              <a:t> oral, con un </a:t>
            </a:r>
            <a:r>
              <a:rPr lang="es-ES" sz="1260" dirty="0" err="1"/>
              <a:t>máximo</a:t>
            </a:r>
            <a:r>
              <a:rPr lang="es-ES" sz="1260" dirty="0"/>
              <a:t> de 2 g/</a:t>
            </a:r>
            <a:r>
              <a:rPr lang="es-ES" sz="1260" dirty="0" err="1"/>
              <a:t>día</a:t>
            </a:r>
            <a:r>
              <a:rPr lang="es-ES" sz="1620" dirty="0"/>
              <a:t> </a:t>
            </a:r>
          </a:p>
        </p:txBody>
      </p:sp>
      <p:sp>
        <p:nvSpPr>
          <p:cNvPr id="8" name="CuadroTexto 7"/>
          <p:cNvSpPr txBox="1"/>
          <p:nvPr/>
        </p:nvSpPr>
        <p:spPr>
          <a:xfrm>
            <a:off x="1068780" y="4794174"/>
            <a:ext cx="7907185" cy="215444"/>
          </a:xfrm>
          <a:prstGeom prst="rect">
            <a:avLst/>
          </a:prstGeom>
          <a:noFill/>
        </p:spPr>
        <p:txBody>
          <a:bodyPr wrap="square" rtlCol="0">
            <a:spAutoFit/>
          </a:bodyPr>
          <a:lstStyle/>
          <a:p>
            <a:pPr algn="r"/>
            <a:r>
              <a:rPr lang="es-ES" sz="800" i="1" dirty="0">
                <a:solidFill>
                  <a:schemeClr val="tx1">
                    <a:tint val="75000"/>
                  </a:schemeClr>
                </a:solidFill>
              </a:rPr>
              <a:t>Le Roy C, Rebolledo MJ, Moraga F, Díaz X, Castillo-Durán C. Nutrición del niño con enfermedades neurológicas prevalentes. </a:t>
            </a:r>
            <a:r>
              <a:rPr lang="ro-RO" sz="800" i="1" dirty="0">
                <a:solidFill>
                  <a:schemeClr val="tx1">
                    <a:tint val="75000"/>
                  </a:schemeClr>
                </a:solidFill>
              </a:rPr>
              <a:t>Rev Chil Pediatr 2010; 81 (2): 103-113. </a:t>
            </a:r>
          </a:p>
        </p:txBody>
      </p:sp>
    </p:spTree>
    <p:extLst>
      <p:ext uri="{BB962C8B-B14F-4D97-AF65-F5344CB8AC3E}">
        <p14:creationId xmlns:p14="http://schemas.microsoft.com/office/powerpoint/2010/main" val="3322802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Otros efectos</a:t>
            </a:r>
          </a:p>
        </p:txBody>
      </p:sp>
      <p:graphicFrame>
        <p:nvGraphicFramePr>
          <p:cNvPr id="4" name="Marcador de contenido 3"/>
          <p:cNvGraphicFramePr>
            <a:graphicFrameLocks noGrp="1"/>
          </p:cNvGraphicFramePr>
          <p:nvPr>
            <p:ph idx="1"/>
          </p:nvPr>
        </p:nvGraphicFramePr>
        <p:xfrm>
          <a:off x="868680" y="1200150"/>
          <a:ext cx="7406640" cy="1001268"/>
        </p:xfrm>
        <a:graphic>
          <a:graphicData uri="http://schemas.openxmlformats.org/drawingml/2006/table">
            <a:tbl>
              <a:tblPr firstRow="1" bandRow="1">
                <a:tableStyleId>{5C22544A-7EE6-4342-B048-85BDC9FD1C3A}</a:tableStyleId>
              </a:tblPr>
              <a:tblGrid>
                <a:gridCol w="3344091">
                  <a:extLst>
                    <a:ext uri="{9D8B030D-6E8A-4147-A177-3AD203B41FA5}">
                      <a16:colId xmlns:a16="http://schemas.microsoft.com/office/drawing/2014/main" val="20000"/>
                    </a:ext>
                  </a:extLst>
                </a:gridCol>
                <a:gridCol w="4062549">
                  <a:extLst>
                    <a:ext uri="{9D8B030D-6E8A-4147-A177-3AD203B41FA5}">
                      <a16:colId xmlns:a16="http://schemas.microsoft.com/office/drawing/2014/main" val="20001"/>
                    </a:ext>
                  </a:extLst>
                </a:gridCol>
              </a:tblGrid>
              <a:tr h="333756">
                <a:tc>
                  <a:txBody>
                    <a:bodyPr/>
                    <a:lstStyle/>
                    <a:p>
                      <a:r>
                        <a:rPr lang="es-ES" sz="1400" dirty="0"/>
                        <a:t>Anticonvulsivantes</a:t>
                      </a:r>
                    </a:p>
                  </a:txBody>
                  <a:tcPr marL="82296" marR="82296" marT="41148" marB="41148"/>
                </a:tc>
                <a:tc>
                  <a:txBody>
                    <a:bodyPr/>
                    <a:lstStyle/>
                    <a:p>
                      <a:r>
                        <a:rPr lang="es-ES" sz="1400" dirty="0"/>
                        <a:t>Efecto</a:t>
                      </a:r>
                    </a:p>
                  </a:txBody>
                  <a:tcPr marL="82296" marR="82296" marT="41148" marB="41148"/>
                </a:tc>
                <a:extLst>
                  <a:ext uri="{0D108BD9-81ED-4DB2-BD59-A6C34878D82A}">
                    <a16:rowId xmlns:a16="http://schemas.microsoft.com/office/drawing/2014/main" val="10000"/>
                  </a:ext>
                </a:extLst>
              </a:tr>
              <a:tr h="333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kern="1200" dirty="0" err="1">
                          <a:solidFill>
                            <a:schemeClr val="dk1"/>
                          </a:solidFill>
                          <a:effectLst/>
                          <a:latin typeface="+mn-lt"/>
                          <a:ea typeface="+mn-ea"/>
                          <a:cs typeface="+mn-cs"/>
                        </a:rPr>
                        <a:t>Topiramato</a:t>
                      </a:r>
                      <a:r>
                        <a:rPr lang="es-ES" sz="1300" kern="1200" dirty="0">
                          <a:solidFill>
                            <a:schemeClr val="dk1"/>
                          </a:solidFill>
                          <a:effectLst/>
                          <a:latin typeface="+mn-lt"/>
                          <a:ea typeface="+mn-ea"/>
                          <a:cs typeface="+mn-cs"/>
                        </a:rPr>
                        <a:t> </a:t>
                      </a:r>
                      <a:endParaRPr lang="es-ES" sz="1300" dirty="0"/>
                    </a:p>
                  </a:txBody>
                  <a:tcPr marL="82296" marR="82296" marT="41148" marB="41148"/>
                </a:tc>
                <a:tc>
                  <a:txBody>
                    <a:bodyPr/>
                    <a:lstStyle/>
                    <a:p>
                      <a:r>
                        <a:rPr lang="es-ES" sz="1300" dirty="0"/>
                        <a:t>Disminuir el apetito</a:t>
                      </a:r>
                    </a:p>
                  </a:txBody>
                  <a:tcPr marL="82296" marR="82296" marT="41148" marB="41148"/>
                </a:tc>
                <a:extLst>
                  <a:ext uri="{0D108BD9-81ED-4DB2-BD59-A6C34878D82A}">
                    <a16:rowId xmlns:a16="http://schemas.microsoft.com/office/drawing/2014/main" val="10001"/>
                  </a:ext>
                </a:extLst>
              </a:tr>
              <a:tr h="333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kern="1200" dirty="0" err="1">
                          <a:solidFill>
                            <a:schemeClr val="dk1"/>
                          </a:solidFill>
                          <a:effectLst/>
                          <a:latin typeface="+mn-lt"/>
                          <a:ea typeface="+mn-ea"/>
                          <a:cs typeface="+mn-cs"/>
                        </a:rPr>
                        <a:t>Carbamazepina</a:t>
                      </a:r>
                      <a:r>
                        <a:rPr lang="es-ES" sz="1300" kern="1200" dirty="0">
                          <a:solidFill>
                            <a:schemeClr val="dk1"/>
                          </a:solidFill>
                          <a:effectLst/>
                          <a:latin typeface="+mn-lt"/>
                          <a:ea typeface="+mn-ea"/>
                          <a:cs typeface="+mn-cs"/>
                        </a:rPr>
                        <a:t> y</a:t>
                      </a:r>
                      <a:r>
                        <a:rPr lang="es-ES" sz="1300" kern="1200" baseline="0" dirty="0">
                          <a:solidFill>
                            <a:schemeClr val="dk1"/>
                          </a:solidFill>
                          <a:effectLst/>
                          <a:latin typeface="+mn-lt"/>
                          <a:ea typeface="+mn-ea"/>
                          <a:cs typeface="+mn-cs"/>
                        </a:rPr>
                        <a:t> </a:t>
                      </a:r>
                      <a:r>
                        <a:rPr lang="es-ES" sz="1300" kern="1200" dirty="0" err="1">
                          <a:solidFill>
                            <a:schemeClr val="dk1"/>
                          </a:solidFill>
                          <a:effectLst/>
                          <a:latin typeface="+mn-lt"/>
                          <a:ea typeface="+mn-ea"/>
                          <a:cs typeface="+mn-cs"/>
                        </a:rPr>
                        <a:t>ácido</a:t>
                      </a:r>
                      <a:r>
                        <a:rPr lang="es-ES" sz="1300" kern="1200" dirty="0">
                          <a:solidFill>
                            <a:schemeClr val="dk1"/>
                          </a:solidFill>
                          <a:effectLst/>
                          <a:latin typeface="+mn-lt"/>
                          <a:ea typeface="+mn-ea"/>
                          <a:cs typeface="+mn-cs"/>
                        </a:rPr>
                        <a:t> </a:t>
                      </a:r>
                      <a:r>
                        <a:rPr lang="es-ES" sz="1300" kern="1200" dirty="0" err="1">
                          <a:solidFill>
                            <a:schemeClr val="dk1"/>
                          </a:solidFill>
                          <a:effectLst/>
                          <a:latin typeface="+mn-lt"/>
                          <a:ea typeface="+mn-ea"/>
                          <a:cs typeface="+mn-cs"/>
                        </a:rPr>
                        <a:t>valproico</a:t>
                      </a:r>
                      <a:r>
                        <a:rPr lang="es-ES" sz="1300" kern="1200" dirty="0">
                          <a:solidFill>
                            <a:schemeClr val="dk1"/>
                          </a:solidFill>
                          <a:effectLst/>
                          <a:latin typeface="+mn-lt"/>
                          <a:ea typeface="+mn-ea"/>
                          <a:cs typeface="+mn-cs"/>
                        </a:rPr>
                        <a:t> </a:t>
                      </a:r>
                    </a:p>
                  </a:txBody>
                  <a:tcPr marL="82296" marR="82296" marT="41148" marB="41148"/>
                </a:tc>
                <a:tc>
                  <a:txBody>
                    <a:bodyPr/>
                    <a:lstStyle/>
                    <a:p>
                      <a:r>
                        <a:rPr lang="es-ES" sz="1300" dirty="0"/>
                        <a:t>Aumentar el apetito</a:t>
                      </a:r>
                    </a:p>
                  </a:txBody>
                  <a:tcPr marL="82296" marR="82296" marT="41148" marB="41148"/>
                </a:tc>
                <a:extLst>
                  <a:ext uri="{0D108BD9-81ED-4DB2-BD59-A6C34878D82A}">
                    <a16:rowId xmlns:a16="http://schemas.microsoft.com/office/drawing/2014/main" val="10002"/>
                  </a:ext>
                </a:extLst>
              </a:tr>
            </a:tbl>
          </a:graphicData>
        </a:graphic>
      </p:graphicFrame>
      <p:graphicFrame>
        <p:nvGraphicFramePr>
          <p:cNvPr id="6" name="Tabla 5"/>
          <p:cNvGraphicFramePr>
            <a:graphicFrameLocks noGrp="1"/>
          </p:cNvGraphicFramePr>
          <p:nvPr/>
        </p:nvGraphicFramePr>
        <p:xfrm>
          <a:off x="868680" y="3451991"/>
          <a:ext cx="7406640" cy="667512"/>
        </p:xfrm>
        <a:graphic>
          <a:graphicData uri="http://schemas.openxmlformats.org/drawingml/2006/table">
            <a:tbl>
              <a:tblPr firstRow="1" bandRow="1">
                <a:tableStyleId>{5C22544A-7EE6-4342-B048-85BDC9FD1C3A}</a:tableStyleId>
              </a:tblPr>
              <a:tblGrid>
                <a:gridCol w="2201091">
                  <a:extLst>
                    <a:ext uri="{9D8B030D-6E8A-4147-A177-3AD203B41FA5}">
                      <a16:colId xmlns:a16="http://schemas.microsoft.com/office/drawing/2014/main" val="20000"/>
                    </a:ext>
                  </a:extLst>
                </a:gridCol>
                <a:gridCol w="5205549">
                  <a:extLst>
                    <a:ext uri="{9D8B030D-6E8A-4147-A177-3AD203B41FA5}">
                      <a16:colId xmlns:a16="http://schemas.microsoft.com/office/drawing/2014/main" val="20001"/>
                    </a:ext>
                  </a:extLst>
                </a:gridCol>
              </a:tblGrid>
              <a:tr h="333756">
                <a:tc>
                  <a:txBody>
                    <a:bodyPr/>
                    <a:lstStyle/>
                    <a:p>
                      <a:r>
                        <a:rPr lang="es-ES" sz="1400" dirty="0"/>
                        <a:t>Anticonvulsivantes</a:t>
                      </a:r>
                    </a:p>
                  </a:txBody>
                  <a:tcPr marL="82296" marR="82296" marT="41148" marB="41148"/>
                </a:tc>
                <a:tc>
                  <a:txBody>
                    <a:bodyPr/>
                    <a:lstStyle/>
                    <a:p>
                      <a:r>
                        <a:rPr lang="es-ES" sz="1400" dirty="0"/>
                        <a:t>Efecto</a:t>
                      </a:r>
                    </a:p>
                  </a:txBody>
                  <a:tcPr marL="82296" marR="82296" marT="41148" marB="41148"/>
                </a:tc>
                <a:extLst>
                  <a:ext uri="{0D108BD9-81ED-4DB2-BD59-A6C34878D82A}">
                    <a16:rowId xmlns:a16="http://schemas.microsoft.com/office/drawing/2014/main" val="10000"/>
                  </a:ext>
                </a:extLst>
              </a:tr>
              <a:tr h="333756">
                <a:tc>
                  <a:txBody>
                    <a:bodyPr/>
                    <a:lstStyle/>
                    <a:p>
                      <a:r>
                        <a:rPr lang="es-ES" sz="1300" dirty="0" err="1"/>
                        <a:t>Fenitoína</a:t>
                      </a:r>
                      <a:endParaRPr lang="es-ES" sz="1300" dirty="0"/>
                    </a:p>
                  </a:txBody>
                  <a:tcPr marL="82296" marR="82296" marT="41148" marB="41148"/>
                </a:tc>
                <a:tc>
                  <a:txBody>
                    <a:bodyPr/>
                    <a:lstStyle/>
                    <a:p>
                      <a:r>
                        <a:rPr lang="es-ES" sz="1300" dirty="0"/>
                        <a:t>Aumento del colesterol sérico total (consumo</a:t>
                      </a:r>
                      <a:r>
                        <a:rPr lang="es-ES" sz="1300" baseline="0" dirty="0"/>
                        <a:t> mayor a 6 meses)</a:t>
                      </a:r>
                      <a:endParaRPr lang="es-ES" sz="1300" dirty="0"/>
                    </a:p>
                  </a:txBody>
                  <a:tcPr marL="82296" marR="82296" marT="41148" marB="41148"/>
                </a:tc>
                <a:extLst>
                  <a:ext uri="{0D108BD9-81ED-4DB2-BD59-A6C34878D82A}">
                    <a16:rowId xmlns:a16="http://schemas.microsoft.com/office/drawing/2014/main" val="10001"/>
                  </a:ext>
                </a:extLst>
              </a:tr>
            </a:tbl>
          </a:graphicData>
        </a:graphic>
      </p:graphicFrame>
      <p:sp>
        <p:nvSpPr>
          <p:cNvPr id="8" name="CuadroTexto 7"/>
          <p:cNvSpPr txBox="1"/>
          <p:nvPr/>
        </p:nvSpPr>
        <p:spPr>
          <a:xfrm>
            <a:off x="868680" y="2385782"/>
            <a:ext cx="7406641" cy="8679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260" dirty="0"/>
              <a:t>Como mecanismo, se ha sugerido un </a:t>
            </a:r>
            <a:r>
              <a:rPr lang="es-ES" sz="1260" b="1" dirty="0"/>
              <a:t>efecto sobre la </a:t>
            </a:r>
            <a:r>
              <a:rPr lang="es-ES" sz="1260" b="1" dirty="0" err="1"/>
              <a:t>secreción</a:t>
            </a:r>
            <a:r>
              <a:rPr lang="es-ES" sz="1260" b="1" dirty="0"/>
              <a:t> de insulina</a:t>
            </a:r>
            <a:r>
              <a:rPr lang="es-ES" sz="1260" dirty="0"/>
              <a:t>. </a:t>
            </a:r>
          </a:p>
          <a:p>
            <a:r>
              <a:rPr lang="es-ES" sz="1260" dirty="0"/>
              <a:t>Un estudio en </a:t>
            </a:r>
            <a:r>
              <a:rPr lang="es-ES" sz="1260" dirty="0" err="1"/>
              <a:t>niñas</a:t>
            </a:r>
            <a:r>
              <a:rPr lang="es-ES" sz="1260" dirty="0"/>
              <a:t> preadolescentes con epilepsia en tratamiento con </a:t>
            </a:r>
            <a:r>
              <a:rPr lang="es-ES" sz="1260" dirty="0" err="1"/>
              <a:t>ácido</a:t>
            </a:r>
            <a:r>
              <a:rPr lang="es-ES" sz="1260" dirty="0"/>
              <a:t> </a:t>
            </a:r>
            <a:r>
              <a:rPr lang="es-ES" sz="1260" dirty="0" err="1"/>
              <a:t>valproico</a:t>
            </a:r>
            <a:r>
              <a:rPr lang="es-ES" sz="1260" dirty="0"/>
              <a:t>, demostró un aumento significativo de </a:t>
            </a:r>
            <a:r>
              <a:rPr lang="es-ES" sz="1260" dirty="0" err="1"/>
              <a:t>insulinemia</a:t>
            </a:r>
            <a:r>
              <a:rPr lang="es-ES" sz="1260" dirty="0"/>
              <a:t> y de HOMA con mayor ganancia de peso respecto al grupo control</a:t>
            </a:r>
          </a:p>
        </p:txBody>
      </p:sp>
      <p:sp>
        <p:nvSpPr>
          <p:cNvPr id="7" name="CuadroTexto 6"/>
          <p:cNvSpPr txBox="1"/>
          <p:nvPr/>
        </p:nvSpPr>
        <p:spPr>
          <a:xfrm>
            <a:off x="997527" y="4722077"/>
            <a:ext cx="7945717" cy="215444"/>
          </a:xfrm>
          <a:prstGeom prst="rect">
            <a:avLst/>
          </a:prstGeom>
          <a:noFill/>
        </p:spPr>
        <p:txBody>
          <a:bodyPr wrap="square" rtlCol="0">
            <a:spAutoFit/>
          </a:bodyPr>
          <a:lstStyle/>
          <a:p>
            <a:pPr algn="r"/>
            <a:r>
              <a:rPr lang="es-ES" sz="800" i="1" dirty="0">
                <a:solidFill>
                  <a:schemeClr val="tx1">
                    <a:tint val="75000"/>
                  </a:schemeClr>
                </a:solidFill>
              </a:rPr>
              <a:t>Le Roy C, Rebolledo MJ, Moraga F, Díaz X, Castillo-Durán C. Nutrición del niño con enfermedades neurológicas prevalentes. </a:t>
            </a:r>
            <a:r>
              <a:rPr lang="ro-RO" sz="800" i="1" dirty="0">
                <a:solidFill>
                  <a:schemeClr val="tx1">
                    <a:tint val="75000"/>
                  </a:schemeClr>
                </a:solidFill>
              </a:rPr>
              <a:t>Rev Chil Pediatr 2010; 81 (2): 103-113. </a:t>
            </a:r>
          </a:p>
        </p:txBody>
      </p:sp>
    </p:spTree>
    <p:extLst>
      <p:ext uri="{BB962C8B-B14F-4D97-AF65-F5344CB8AC3E}">
        <p14:creationId xmlns:p14="http://schemas.microsoft.com/office/powerpoint/2010/main" val="2434203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41210" y="67144"/>
            <a:ext cx="8034923" cy="724223"/>
          </a:xfrm>
        </p:spPr>
        <p:txBody>
          <a:bodyPr>
            <a:normAutofit/>
          </a:bodyPr>
          <a:lstStyle/>
          <a:p>
            <a:r>
              <a:rPr lang="es-CL" sz="2400" dirty="0"/>
              <a:t>Metodos de adminitración y estabilidad de fármacos</a:t>
            </a:r>
          </a:p>
        </p:txBody>
      </p:sp>
      <p:pic>
        <p:nvPicPr>
          <p:cNvPr id="7" name="Imagen 6"/>
          <p:cNvPicPr>
            <a:picLocks noChangeAspect="1"/>
          </p:cNvPicPr>
          <p:nvPr/>
        </p:nvPicPr>
        <p:blipFill rotWithShape="1">
          <a:blip r:embed="rId3"/>
          <a:srcRect l="25847" t="18079" r="22224" b="9681"/>
          <a:stretch/>
        </p:blipFill>
        <p:spPr>
          <a:xfrm>
            <a:off x="541210" y="1032581"/>
            <a:ext cx="871854" cy="871854"/>
          </a:xfrm>
          <a:prstGeom prst="rect">
            <a:avLst/>
          </a:prstGeom>
        </p:spPr>
      </p:pic>
      <p:sp>
        <p:nvSpPr>
          <p:cNvPr id="8" name="Marcador de contenido 2"/>
          <p:cNvSpPr>
            <a:spLocks noGrp="1"/>
          </p:cNvSpPr>
          <p:nvPr>
            <p:ph idx="1"/>
          </p:nvPr>
        </p:nvSpPr>
        <p:spPr>
          <a:xfrm>
            <a:off x="1692545" y="1164241"/>
            <a:ext cx="6910245" cy="715581"/>
          </a:xfrm>
          <a:solidFill>
            <a:schemeClr val="accent1"/>
          </a:solidFill>
        </p:spPr>
        <p:txBody>
          <a:bodyPr>
            <a:noAutofit/>
          </a:bodyPr>
          <a:lstStyle/>
          <a:p>
            <a:r>
              <a:rPr lang="es-CL" sz="1500" dirty="0">
                <a:solidFill>
                  <a:schemeClr val="bg1"/>
                </a:solidFill>
              </a:rPr>
              <a:t>El agua es la forma mas idónea para administrar fármacos por la vía oral.</a:t>
            </a:r>
          </a:p>
          <a:p>
            <a:r>
              <a:rPr lang="es-CL" sz="1500" dirty="0">
                <a:solidFill>
                  <a:schemeClr val="bg1"/>
                </a:solidFill>
              </a:rPr>
              <a:t>Posee un pH neutro y es inerte para interaccionar con los fármacos.</a:t>
            </a:r>
          </a:p>
        </p:txBody>
      </p:sp>
      <p:grpSp>
        <p:nvGrpSpPr>
          <p:cNvPr id="2" name="Grupo 1">
            <a:extLst>
              <a:ext uri="{FF2B5EF4-FFF2-40B4-BE49-F238E27FC236}">
                <a16:creationId xmlns:a16="http://schemas.microsoft.com/office/drawing/2014/main" id="{A0D1B704-511E-1D4D-BA75-A793C6B46130}"/>
              </a:ext>
            </a:extLst>
          </p:cNvPr>
          <p:cNvGrpSpPr/>
          <p:nvPr/>
        </p:nvGrpSpPr>
        <p:grpSpPr>
          <a:xfrm>
            <a:off x="541210" y="2571750"/>
            <a:ext cx="8103964" cy="1806701"/>
            <a:chOff x="646729" y="3775043"/>
            <a:chExt cx="10805285" cy="2408932"/>
          </a:xfrm>
        </p:grpSpPr>
        <p:sp>
          <p:nvSpPr>
            <p:cNvPr id="16" name="Rectangle 1"/>
            <p:cNvSpPr>
              <a:spLocks noChangeArrowheads="1"/>
            </p:cNvSpPr>
            <p:nvPr/>
          </p:nvSpPr>
          <p:spPr bwMode="auto">
            <a:xfrm>
              <a:off x="646729" y="4778463"/>
              <a:ext cx="5449269" cy="140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14313" indent="-214313">
                <a:buFont typeface="Courier New" panose="02070309020205020404" pitchFamily="49" charset="0"/>
                <a:buChar char="o"/>
              </a:pPr>
              <a:r>
                <a:rPr lang="es-CL" altLang="es-CL" sz="1600" dirty="0">
                  <a:solidFill>
                    <a:srgbClr val="595959"/>
                  </a:solidFill>
                  <a:latin typeface="Arial"/>
                  <a:cs typeface="Arial"/>
                </a:rPr>
                <a:t>Fármacos NO ideados para administración oral y que no tienen características organolépticas adecuadas (</a:t>
              </a:r>
              <a:r>
                <a:rPr lang="es-CL" altLang="es-CL" sz="1600" dirty="0" err="1">
                  <a:solidFill>
                    <a:srgbClr val="595959"/>
                  </a:solidFill>
                  <a:latin typeface="Arial"/>
                  <a:cs typeface="Arial"/>
                </a:rPr>
                <a:t>Ej</a:t>
              </a:r>
              <a:r>
                <a:rPr lang="es-CL" altLang="es-CL" sz="1600" dirty="0">
                  <a:solidFill>
                    <a:srgbClr val="595959"/>
                  </a:solidFill>
                  <a:latin typeface="Arial"/>
                  <a:cs typeface="Arial"/>
                </a:rPr>
                <a:t>: N-</a:t>
              </a:r>
              <a:r>
                <a:rPr lang="es-CL" altLang="es-CL" sz="1600" dirty="0" err="1">
                  <a:solidFill>
                    <a:srgbClr val="595959"/>
                  </a:solidFill>
                  <a:latin typeface="Arial"/>
                  <a:cs typeface="Arial"/>
                </a:rPr>
                <a:t>acetilcisteina</a:t>
              </a:r>
              <a:r>
                <a:rPr lang="es-CL" altLang="es-CL" sz="1600" dirty="0">
                  <a:solidFill>
                    <a:srgbClr val="595959"/>
                  </a:solidFill>
                  <a:latin typeface="Arial"/>
                  <a:cs typeface="Arial"/>
                </a:rPr>
                <a:t>)</a:t>
              </a:r>
            </a:p>
          </p:txBody>
        </p:sp>
        <p:sp>
          <p:nvSpPr>
            <p:cNvPr id="18" name="Rectángulo 17"/>
            <p:cNvSpPr/>
            <p:nvPr/>
          </p:nvSpPr>
          <p:spPr>
            <a:xfrm>
              <a:off x="650276" y="3843731"/>
              <a:ext cx="5198899" cy="779699"/>
            </a:xfrm>
            <a:prstGeom prst="rect">
              <a:avLst/>
            </a:prstGeom>
          </p:spPr>
          <p:txBody>
            <a:bodyPr wrap="square">
              <a:spAutoFit/>
            </a:bodyPr>
            <a:lstStyle/>
            <a:p>
              <a:pPr marL="214313" indent="-214313" eaLnBrk="0" fontAlgn="base" hangingPunct="0">
                <a:spcBef>
                  <a:spcPct val="0"/>
                </a:spcBef>
                <a:spcAft>
                  <a:spcPct val="0"/>
                </a:spcAft>
                <a:buFont typeface="Courier New" panose="02070309020205020404" pitchFamily="49" charset="0"/>
                <a:buChar char="o"/>
              </a:pPr>
              <a:r>
                <a:rPr lang="es-CL" altLang="es-CL" sz="1600" dirty="0">
                  <a:solidFill>
                    <a:srgbClr val="595959"/>
                  </a:solidFill>
                  <a:latin typeface="Arial"/>
                  <a:cs typeface="Arial"/>
                </a:rPr>
                <a:t>Pacientes con dificultad de deglución, con disfagia</a:t>
              </a:r>
            </a:p>
          </p:txBody>
        </p:sp>
        <p:cxnSp>
          <p:nvCxnSpPr>
            <p:cNvPr id="20" name="Conector recto de flecha 19"/>
            <p:cNvCxnSpPr/>
            <p:nvPr/>
          </p:nvCxnSpPr>
          <p:spPr>
            <a:xfrm>
              <a:off x="6023992" y="4149080"/>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a:off x="6096000" y="5390749"/>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ángulo 21"/>
            <p:cNvSpPr/>
            <p:nvPr/>
          </p:nvSpPr>
          <p:spPr>
            <a:xfrm>
              <a:off x="6576021" y="3775043"/>
              <a:ext cx="4875993" cy="1107995"/>
            </a:xfrm>
            <a:prstGeom prst="rect">
              <a:avLst/>
            </a:prstGeom>
          </p:spPr>
          <p:txBody>
            <a:bodyPr wrap="square">
              <a:spAutoFit/>
            </a:bodyPr>
            <a:lstStyle/>
            <a:p>
              <a:pPr lvl="0" eaLnBrk="0" fontAlgn="base" hangingPunct="0">
                <a:spcBef>
                  <a:spcPct val="0"/>
                </a:spcBef>
                <a:spcAft>
                  <a:spcPct val="0"/>
                </a:spcAft>
              </a:pPr>
              <a:r>
                <a:rPr lang="es-CL" altLang="es-CL" sz="1600" dirty="0">
                  <a:solidFill>
                    <a:srgbClr val="595959"/>
                  </a:solidFill>
                  <a:latin typeface="Arial"/>
                  <a:cs typeface="Arial"/>
                </a:rPr>
                <a:t>Triturar el comprimido o abrir la capsula, y disolverlo en bebidas o un alimento semisólido.</a:t>
              </a:r>
            </a:p>
          </p:txBody>
        </p:sp>
        <p:sp>
          <p:nvSpPr>
            <p:cNvPr id="23" name="Rectángulo 22"/>
            <p:cNvSpPr/>
            <p:nvPr/>
          </p:nvSpPr>
          <p:spPr>
            <a:xfrm>
              <a:off x="6702121" y="5175427"/>
              <a:ext cx="4732723" cy="779699"/>
            </a:xfrm>
            <a:prstGeom prst="rect">
              <a:avLst/>
            </a:prstGeom>
          </p:spPr>
          <p:txBody>
            <a:bodyPr wrap="square">
              <a:spAutoFit/>
            </a:bodyPr>
            <a:lstStyle/>
            <a:p>
              <a:pPr lvl="0" eaLnBrk="0" fontAlgn="base" hangingPunct="0">
                <a:spcBef>
                  <a:spcPct val="0"/>
                </a:spcBef>
                <a:spcAft>
                  <a:spcPct val="0"/>
                </a:spcAft>
              </a:pPr>
              <a:r>
                <a:rPr lang="es-CL" altLang="es-CL" sz="1600" dirty="0">
                  <a:solidFill>
                    <a:srgbClr val="595959"/>
                  </a:solidFill>
                  <a:latin typeface="Arial"/>
                  <a:cs typeface="Arial"/>
                </a:rPr>
                <a:t>Utilizar bebidas o jugos para facilitar la aceptación por el paciente.</a:t>
              </a:r>
            </a:p>
          </p:txBody>
        </p:sp>
      </p:grpSp>
      <p:sp>
        <p:nvSpPr>
          <p:cNvPr id="13" name="Marcador de pie de página 3">
            <a:extLst>
              <a:ext uri="{FF2B5EF4-FFF2-40B4-BE49-F238E27FC236}">
                <a16:creationId xmlns:a16="http://schemas.microsoft.com/office/drawing/2014/main" id="{E14FF626-B262-E24D-A48D-9A925265C011}"/>
              </a:ext>
            </a:extLst>
          </p:cNvPr>
          <p:cNvSpPr>
            <a:spLocks noGrp="1"/>
          </p:cNvSpPr>
          <p:nvPr>
            <p:ph type="ftr" sz="quarter" idx="11"/>
          </p:nvPr>
        </p:nvSpPr>
        <p:spPr>
          <a:xfrm>
            <a:off x="457201" y="4775618"/>
            <a:ext cx="8229599" cy="273844"/>
          </a:xfrm>
        </p:spPr>
        <p:txBody>
          <a:bodyPr/>
          <a:lstStyle/>
          <a:p>
            <a:r>
              <a:rPr lang="en-US" dirty="0"/>
              <a:t>Carrera de </a:t>
            </a:r>
            <a:r>
              <a:rPr lang="en-US" dirty="0" err="1"/>
              <a:t>Nutrición</a:t>
            </a:r>
            <a:r>
              <a:rPr lang="en-US" dirty="0"/>
              <a:t> y </a:t>
            </a:r>
            <a:r>
              <a:rPr lang="en-US" dirty="0" err="1"/>
              <a:t>Dietética</a:t>
            </a:r>
            <a:r>
              <a:rPr lang="en-US" dirty="0"/>
              <a:t> - </a:t>
            </a:r>
            <a:r>
              <a:rPr lang="en-US" dirty="0" err="1"/>
              <a:t>Departamento</a:t>
            </a:r>
            <a:r>
              <a:rPr lang="en-US" dirty="0"/>
              <a:t> </a:t>
            </a:r>
            <a:r>
              <a:rPr lang="en-US" dirty="0" err="1"/>
              <a:t>Ciencias</a:t>
            </a:r>
            <a:r>
              <a:rPr lang="en-US" dirty="0"/>
              <a:t> de </a:t>
            </a:r>
            <a:r>
              <a:rPr lang="en-US" dirty="0" err="1"/>
              <a:t>Salud</a:t>
            </a:r>
            <a:r>
              <a:rPr lang="en-US" dirty="0"/>
              <a:t> </a:t>
            </a:r>
            <a:r>
              <a:rPr lang="en-US" dirty="0" err="1"/>
              <a:t>Facultad</a:t>
            </a:r>
            <a:r>
              <a:rPr lang="en-US" dirty="0"/>
              <a:t> de </a:t>
            </a:r>
            <a:r>
              <a:rPr lang="en-US" dirty="0" err="1"/>
              <a:t>Medicina</a:t>
            </a:r>
            <a:endParaRPr lang="en-US" sz="700" dirty="0"/>
          </a:p>
        </p:txBody>
      </p:sp>
    </p:spTree>
    <p:extLst>
      <p:ext uri="{BB962C8B-B14F-4D97-AF65-F5344CB8AC3E}">
        <p14:creationId xmlns:p14="http://schemas.microsoft.com/office/powerpoint/2010/main" val="367576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AA3852-33C5-EC48-9180-97A1EA64D89F}"/>
              </a:ext>
            </a:extLst>
          </p:cNvPr>
          <p:cNvSpPr>
            <a:spLocks noGrp="1"/>
          </p:cNvSpPr>
          <p:nvPr>
            <p:ph type="title"/>
          </p:nvPr>
        </p:nvSpPr>
        <p:spPr/>
        <p:txBody>
          <a:bodyPr/>
          <a:lstStyle/>
          <a:p>
            <a:r>
              <a:rPr lang="es-CL" sz="2400" dirty="0"/>
              <a:t>Metodos de adminitración y estabilidad de fármacos</a:t>
            </a:r>
          </a:p>
        </p:txBody>
      </p:sp>
      <p:graphicFrame>
        <p:nvGraphicFramePr>
          <p:cNvPr id="5" name="Marcador de contenido 4">
            <a:extLst>
              <a:ext uri="{FF2B5EF4-FFF2-40B4-BE49-F238E27FC236}">
                <a16:creationId xmlns:a16="http://schemas.microsoft.com/office/drawing/2014/main" id="{180799C0-ABAD-414C-8076-9BF11A4FCBE3}"/>
              </a:ext>
            </a:extLst>
          </p:cNvPr>
          <p:cNvGraphicFramePr>
            <a:graphicFrameLocks noGrp="1"/>
          </p:cNvGraphicFramePr>
          <p:nvPr>
            <p:ph idx="1"/>
            <p:extLst>
              <p:ext uri="{D42A27DB-BD31-4B8C-83A1-F6EECF244321}">
                <p14:modId xmlns:p14="http://schemas.microsoft.com/office/powerpoint/2010/main" val="1696684179"/>
              </p:ext>
            </p:extLst>
          </p:nvPr>
        </p:nvGraphicFramePr>
        <p:xfrm>
          <a:off x="-191728" y="869950"/>
          <a:ext cx="7241457" cy="3675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pie de página 3">
            <a:extLst>
              <a:ext uri="{FF2B5EF4-FFF2-40B4-BE49-F238E27FC236}">
                <a16:creationId xmlns:a16="http://schemas.microsoft.com/office/drawing/2014/main" id="{895EA2C8-0BC2-0C4F-9713-E23F1CD488D3}"/>
              </a:ext>
            </a:extLst>
          </p:cNvPr>
          <p:cNvSpPr>
            <a:spLocks noGrp="1"/>
          </p:cNvSpPr>
          <p:nvPr>
            <p:ph type="ftr" sz="quarter" idx="11"/>
          </p:nvPr>
        </p:nvSpPr>
        <p:spPr/>
        <p:txBody>
          <a:bodyPr/>
          <a:lstStyle/>
          <a:p>
            <a:r>
              <a:rPr lang="en-US" dirty="0"/>
              <a:t>Carrera de </a:t>
            </a:r>
            <a:r>
              <a:rPr lang="en-US" dirty="0" err="1"/>
              <a:t>Nutrición</a:t>
            </a:r>
            <a:r>
              <a:rPr lang="en-US" dirty="0"/>
              <a:t> y </a:t>
            </a:r>
            <a:r>
              <a:rPr lang="en-US" dirty="0" err="1"/>
              <a:t>Dietética</a:t>
            </a:r>
            <a:r>
              <a:rPr lang="en-US" dirty="0"/>
              <a:t> - </a:t>
            </a:r>
            <a:r>
              <a:rPr lang="en-US" dirty="0" err="1"/>
              <a:t>Departamento</a:t>
            </a:r>
            <a:r>
              <a:rPr lang="en-US" dirty="0"/>
              <a:t> </a:t>
            </a:r>
            <a:r>
              <a:rPr lang="en-US" dirty="0" err="1"/>
              <a:t>Ciencias</a:t>
            </a:r>
            <a:r>
              <a:rPr lang="en-US" dirty="0"/>
              <a:t> de </a:t>
            </a:r>
            <a:r>
              <a:rPr lang="en-US" dirty="0" err="1"/>
              <a:t>Salud</a:t>
            </a:r>
            <a:r>
              <a:rPr lang="en-US" dirty="0"/>
              <a:t> </a:t>
            </a:r>
            <a:r>
              <a:rPr lang="en-US" dirty="0" err="1"/>
              <a:t>Facultad</a:t>
            </a:r>
            <a:r>
              <a:rPr lang="en-US" dirty="0"/>
              <a:t> de </a:t>
            </a:r>
            <a:r>
              <a:rPr lang="en-US" dirty="0" err="1"/>
              <a:t>Medicina</a:t>
            </a:r>
            <a:endParaRPr lang="en-US" sz="700" dirty="0"/>
          </a:p>
        </p:txBody>
      </p:sp>
      <p:sp>
        <p:nvSpPr>
          <p:cNvPr id="12" name="Rectángulo 11">
            <a:extLst>
              <a:ext uri="{FF2B5EF4-FFF2-40B4-BE49-F238E27FC236}">
                <a16:creationId xmlns:a16="http://schemas.microsoft.com/office/drawing/2014/main" id="{88550709-C42E-ED42-BE85-40A349E73147}"/>
              </a:ext>
            </a:extLst>
          </p:cNvPr>
          <p:cNvSpPr/>
          <p:nvPr/>
        </p:nvSpPr>
        <p:spPr>
          <a:xfrm>
            <a:off x="6871877" y="1578515"/>
            <a:ext cx="1672517" cy="1600438"/>
          </a:xfrm>
          <a:prstGeom prst="rect">
            <a:avLst/>
          </a:prstGeom>
          <a:noFill/>
          <a:ln>
            <a:solidFill>
              <a:srgbClr val="7030A0"/>
            </a:solidFill>
          </a:ln>
        </p:spPr>
        <p:txBody>
          <a:bodyPr wrap="square">
            <a:spAutoFit/>
          </a:bodyPr>
          <a:lstStyle/>
          <a:p>
            <a:r>
              <a:rPr lang="es-CL" sz="1400" b="1" dirty="0"/>
              <a:t>SUGERENCIA: </a:t>
            </a:r>
            <a:r>
              <a:rPr lang="es-CL" sz="1400" dirty="0"/>
              <a:t>Indicar al paciente consumirlo inmediatamente preparada la mezcla fármaco-bebida.</a:t>
            </a:r>
          </a:p>
        </p:txBody>
      </p:sp>
    </p:spTree>
    <p:extLst>
      <p:ext uri="{BB962C8B-B14F-4D97-AF65-F5344CB8AC3E}">
        <p14:creationId xmlns:p14="http://schemas.microsoft.com/office/powerpoint/2010/main" val="253008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D412CA40-EA7D-1D4C-B7CF-6F78487E58C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E931EC2-BF7D-A14E-84E8-628CE0FCFB6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5E98CAB8-3BC8-6342-B36C-C91B25CAC20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FF879457-2EDC-DE41-9F57-57E9452DAAA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AEDF29A-DB02-CB4E-831B-064D45E89C9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502AB4B1-F30C-D740-AF4B-28813C6B6BFB}"/>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DD18AC-84F0-3E42-AD43-9285093E0FB7}"/>
              </a:ext>
            </a:extLst>
          </p:cNvPr>
          <p:cNvSpPr>
            <a:spLocks noGrp="1"/>
          </p:cNvSpPr>
          <p:nvPr>
            <p:ph type="title"/>
          </p:nvPr>
        </p:nvSpPr>
        <p:spPr/>
        <p:txBody>
          <a:bodyPr/>
          <a:lstStyle/>
          <a:p>
            <a:r>
              <a:rPr lang="es-CL" sz="2400" dirty="0"/>
              <a:t>Metodos de adminitración y estabilidad de fármacos</a:t>
            </a:r>
          </a:p>
        </p:txBody>
      </p:sp>
      <p:sp>
        <p:nvSpPr>
          <p:cNvPr id="4" name="Marcador de pie de página 3">
            <a:extLst>
              <a:ext uri="{FF2B5EF4-FFF2-40B4-BE49-F238E27FC236}">
                <a16:creationId xmlns:a16="http://schemas.microsoft.com/office/drawing/2014/main" id="{0F1227F2-24C3-1245-9418-40FDADCA0692}"/>
              </a:ext>
            </a:extLst>
          </p:cNvPr>
          <p:cNvSpPr>
            <a:spLocks noGrp="1"/>
          </p:cNvSpPr>
          <p:nvPr>
            <p:ph type="ftr" sz="quarter" idx="11"/>
          </p:nvPr>
        </p:nvSpPr>
        <p:spPr/>
        <p:txBody>
          <a:bodyPr/>
          <a:lstStyle/>
          <a:p>
            <a:r>
              <a:rPr lang="en-US" dirty="0"/>
              <a:t>Carrera de </a:t>
            </a:r>
            <a:r>
              <a:rPr lang="en-US" dirty="0" err="1"/>
              <a:t>Nutrición</a:t>
            </a:r>
            <a:r>
              <a:rPr lang="en-US" dirty="0"/>
              <a:t> y </a:t>
            </a:r>
            <a:r>
              <a:rPr lang="en-US" dirty="0" err="1"/>
              <a:t>Dietética</a:t>
            </a:r>
            <a:r>
              <a:rPr lang="en-US" dirty="0"/>
              <a:t> - </a:t>
            </a:r>
            <a:r>
              <a:rPr lang="en-US" dirty="0" err="1"/>
              <a:t>Departamento</a:t>
            </a:r>
            <a:r>
              <a:rPr lang="en-US" dirty="0"/>
              <a:t> </a:t>
            </a:r>
            <a:r>
              <a:rPr lang="en-US" dirty="0" err="1"/>
              <a:t>Ciencias</a:t>
            </a:r>
            <a:r>
              <a:rPr lang="en-US" dirty="0"/>
              <a:t> de </a:t>
            </a:r>
            <a:r>
              <a:rPr lang="en-US" dirty="0" err="1"/>
              <a:t>Salud</a:t>
            </a:r>
            <a:r>
              <a:rPr lang="en-US" dirty="0"/>
              <a:t> </a:t>
            </a:r>
            <a:r>
              <a:rPr lang="en-US" dirty="0" err="1"/>
              <a:t>Facultad</a:t>
            </a:r>
            <a:r>
              <a:rPr lang="en-US" dirty="0"/>
              <a:t> de </a:t>
            </a:r>
            <a:r>
              <a:rPr lang="en-US" dirty="0" err="1"/>
              <a:t>Medicina</a:t>
            </a:r>
            <a:endParaRPr lang="en-US" sz="700" dirty="0"/>
          </a:p>
        </p:txBody>
      </p:sp>
      <p:graphicFrame>
        <p:nvGraphicFramePr>
          <p:cNvPr id="5" name="Marcador de contenido 4">
            <a:extLst>
              <a:ext uri="{FF2B5EF4-FFF2-40B4-BE49-F238E27FC236}">
                <a16:creationId xmlns:a16="http://schemas.microsoft.com/office/drawing/2014/main" id="{588C3F2A-4943-B64B-99A8-E23F82DEE84B}"/>
              </a:ext>
            </a:extLst>
          </p:cNvPr>
          <p:cNvGraphicFramePr>
            <a:graphicFrameLocks noGrp="1"/>
          </p:cNvGraphicFramePr>
          <p:nvPr>
            <p:ph idx="1"/>
            <p:extLst>
              <p:ext uri="{D42A27DB-BD31-4B8C-83A1-F6EECF244321}">
                <p14:modId xmlns:p14="http://schemas.microsoft.com/office/powerpoint/2010/main" val="2049957141"/>
              </p:ext>
            </p:extLst>
          </p:nvPr>
        </p:nvGraphicFramePr>
        <p:xfrm>
          <a:off x="457200" y="875261"/>
          <a:ext cx="5701453" cy="3675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a:extLst>
              <a:ext uri="{FF2B5EF4-FFF2-40B4-BE49-F238E27FC236}">
                <a16:creationId xmlns:a16="http://schemas.microsoft.com/office/drawing/2014/main" id="{E4DF0793-6BD0-2042-8114-13C5850E8E06}"/>
              </a:ext>
            </a:extLst>
          </p:cNvPr>
          <p:cNvSpPr/>
          <p:nvPr/>
        </p:nvSpPr>
        <p:spPr>
          <a:xfrm>
            <a:off x="6303176" y="1373964"/>
            <a:ext cx="2383624" cy="2246769"/>
          </a:xfrm>
          <a:prstGeom prst="rect">
            <a:avLst/>
          </a:prstGeom>
          <a:noFill/>
          <a:ln>
            <a:solidFill>
              <a:srgbClr val="7030A0"/>
            </a:solidFill>
          </a:ln>
        </p:spPr>
        <p:txBody>
          <a:bodyPr wrap="square">
            <a:spAutoFit/>
          </a:bodyPr>
          <a:lstStyle/>
          <a:p>
            <a:r>
              <a:rPr lang="es-CL" sz="1400" b="1" dirty="0"/>
              <a:t>SUGERENCIA</a:t>
            </a:r>
          </a:p>
          <a:p>
            <a:pPr marL="342900" indent="-342900">
              <a:buFont typeface="+mj-lt"/>
              <a:buAutoNum type="arabicPeriod"/>
            </a:pPr>
            <a:r>
              <a:rPr lang="es-CL" sz="1400" dirty="0"/>
              <a:t>Fármaco quede repartido uniformemente en el alimento.</a:t>
            </a:r>
          </a:p>
          <a:p>
            <a:pPr marL="342900" indent="-342900">
              <a:buFont typeface="+mj-lt"/>
              <a:buAutoNum type="arabicPeriod"/>
            </a:pPr>
            <a:r>
              <a:rPr lang="es-CL" sz="1400" dirty="0"/>
              <a:t>Paciente se tome la mezcla completa de fármaco/alimento, para que así reciba la dosis completa.</a:t>
            </a:r>
          </a:p>
        </p:txBody>
      </p:sp>
    </p:spTree>
    <p:extLst>
      <p:ext uri="{BB962C8B-B14F-4D97-AF65-F5344CB8AC3E}">
        <p14:creationId xmlns:p14="http://schemas.microsoft.com/office/powerpoint/2010/main" val="275116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3E3B35EE-1817-E44B-BF07-14BAEC6A66E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65A3CF4D-11D7-5B4E-9581-ACA1144057F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D412CA40-EA7D-1D4C-B7CF-6F78487E58C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BE931EC2-BF7D-A14E-84E8-628CE0FCFB6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5E98CAB8-3BC8-6342-B36C-C91B25CAC20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FF879457-2EDC-DE41-9F57-57E9452DAAA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6AEDF29A-DB02-CB4E-831B-064D45E89C9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502AB4B1-F30C-D740-AF4B-28813C6B6BF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E71882-4DD9-8A45-BB37-DD77BF70BE9E}"/>
              </a:ext>
            </a:extLst>
          </p:cNvPr>
          <p:cNvSpPr>
            <a:spLocks noGrp="1"/>
          </p:cNvSpPr>
          <p:nvPr>
            <p:ph type="title"/>
          </p:nvPr>
        </p:nvSpPr>
        <p:spPr/>
        <p:txBody>
          <a:bodyPr/>
          <a:lstStyle/>
          <a:p>
            <a:r>
              <a:rPr lang="es-CL" dirty="0"/>
              <a:t>Conclusión</a:t>
            </a:r>
          </a:p>
        </p:txBody>
      </p:sp>
      <p:sp>
        <p:nvSpPr>
          <p:cNvPr id="3" name="Marcador de contenido 2">
            <a:extLst>
              <a:ext uri="{FF2B5EF4-FFF2-40B4-BE49-F238E27FC236}">
                <a16:creationId xmlns:a16="http://schemas.microsoft.com/office/drawing/2014/main" id="{65AB8A08-0781-4249-BA8A-3A59E5EF1E07}"/>
              </a:ext>
            </a:extLst>
          </p:cNvPr>
          <p:cNvSpPr>
            <a:spLocks noGrp="1"/>
          </p:cNvSpPr>
          <p:nvPr>
            <p:ph idx="1"/>
          </p:nvPr>
        </p:nvSpPr>
        <p:spPr>
          <a:xfrm>
            <a:off x="457199" y="945727"/>
            <a:ext cx="8429223" cy="2616680"/>
          </a:xfrm>
        </p:spPr>
        <p:txBody>
          <a:bodyPr>
            <a:normAutofit fontScale="77500" lnSpcReduction="20000"/>
          </a:bodyPr>
          <a:lstStyle/>
          <a:p>
            <a:r>
              <a:rPr lang="es-CL" dirty="0"/>
              <a:t>La interacción F-N ha sido ampliamente estudiada, sin embargo, es difícil establecer relación causal entre un determinado componente de la dieta y el fármaco</a:t>
            </a:r>
          </a:p>
          <a:p>
            <a:pPr marL="0" indent="0">
              <a:buNone/>
            </a:pPr>
            <a:endParaRPr lang="es-CL" dirty="0"/>
          </a:p>
          <a:p>
            <a:r>
              <a:rPr lang="es-CL" dirty="0"/>
              <a:t>Es imperante que el profesional de salud conozca las posibles interacciones de los fármacos administrados en el tratamiento de sus paciente. </a:t>
            </a:r>
          </a:p>
          <a:p>
            <a:endParaRPr lang="es-CL" dirty="0"/>
          </a:p>
          <a:p>
            <a:r>
              <a:rPr lang="es-CL" dirty="0"/>
              <a:t>En el caso del nutricionista se vuelve fundamental relacionarlo con la absorción de nutrientes y el tipo de alimentación y, por ender, resultados esperados de la dietoterapia.</a:t>
            </a:r>
          </a:p>
          <a:p>
            <a:endParaRPr lang="es-CL" dirty="0"/>
          </a:p>
          <a:p>
            <a:r>
              <a:rPr lang="es-CL" dirty="0"/>
              <a:t>Dosis específicas según la evidencia o cubrir el requerimiento para la edad y patología.</a:t>
            </a:r>
          </a:p>
        </p:txBody>
      </p:sp>
      <p:sp>
        <p:nvSpPr>
          <p:cNvPr id="4" name="Marcador de pie de página 3">
            <a:extLst>
              <a:ext uri="{FF2B5EF4-FFF2-40B4-BE49-F238E27FC236}">
                <a16:creationId xmlns:a16="http://schemas.microsoft.com/office/drawing/2014/main" id="{497A74E6-FC00-1F40-B821-3A1659BE4DC6}"/>
              </a:ext>
            </a:extLst>
          </p:cNvPr>
          <p:cNvSpPr>
            <a:spLocks noGrp="1"/>
          </p:cNvSpPr>
          <p:nvPr>
            <p:ph type="ftr" sz="quarter" idx="11"/>
          </p:nvPr>
        </p:nvSpPr>
        <p:spPr/>
        <p:txBody>
          <a:bodyPr/>
          <a:lstStyle/>
          <a:p>
            <a:endParaRPr lang="es-CL"/>
          </a:p>
        </p:txBody>
      </p:sp>
      <p:pic>
        <p:nvPicPr>
          <p:cNvPr id="5" name="Imagen 4">
            <a:extLst>
              <a:ext uri="{FF2B5EF4-FFF2-40B4-BE49-F238E27FC236}">
                <a16:creationId xmlns:a16="http://schemas.microsoft.com/office/drawing/2014/main" id="{00E2BA00-515F-7A41-9788-776B5848CD05}"/>
              </a:ext>
            </a:extLst>
          </p:cNvPr>
          <p:cNvPicPr>
            <a:picLocks noChangeAspect="1"/>
          </p:cNvPicPr>
          <p:nvPr/>
        </p:nvPicPr>
        <p:blipFill>
          <a:blip r:embed="rId3"/>
          <a:stretch>
            <a:fillRect/>
          </a:stretch>
        </p:blipFill>
        <p:spPr>
          <a:xfrm>
            <a:off x="2733362" y="3437671"/>
            <a:ext cx="3754549" cy="1487055"/>
          </a:xfrm>
          <a:prstGeom prst="rect">
            <a:avLst/>
          </a:prstGeom>
        </p:spPr>
      </p:pic>
    </p:spTree>
    <p:extLst>
      <p:ext uri="{BB962C8B-B14F-4D97-AF65-F5344CB8AC3E}">
        <p14:creationId xmlns:p14="http://schemas.microsoft.com/office/powerpoint/2010/main" val="3514776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D98D8-B51E-CA41-97EA-AB353443E1AC}"/>
              </a:ext>
            </a:extLst>
          </p:cNvPr>
          <p:cNvSpPr>
            <a:spLocks noGrp="1"/>
          </p:cNvSpPr>
          <p:nvPr>
            <p:ph type="title"/>
          </p:nvPr>
        </p:nvSpPr>
        <p:spPr/>
        <p:txBody>
          <a:bodyPr/>
          <a:lstStyle/>
          <a:p>
            <a:r>
              <a:rPr lang="es-CL" dirty="0"/>
              <a:t>Aclaración</a:t>
            </a:r>
          </a:p>
        </p:txBody>
      </p:sp>
      <p:sp>
        <p:nvSpPr>
          <p:cNvPr id="3" name="Marcador de contenido 2">
            <a:extLst>
              <a:ext uri="{FF2B5EF4-FFF2-40B4-BE49-F238E27FC236}">
                <a16:creationId xmlns:a16="http://schemas.microsoft.com/office/drawing/2014/main" id="{4B2B2B28-9DA5-9F49-A590-80F08D1946B1}"/>
              </a:ext>
            </a:extLst>
          </p:cNvPr>
          <p:cNvSpPr>
            <a:spLocks noGrp="1"/>
          </p:cNvSpPr>
          <p:nvPr>
            <p:ph idx="1"/>
          </p:nvPr>
        </p:nvSpPr>
        <p:spPr>
          <a:xfrm>
            <a:off x="612475" y="920953"/>
            <a:ext cx="3727705" cy="1528950"/>
          </a:xfrm>
        </p:spPr>
        <p:txBody>
          <a:bodyPr>
            <a:normAutofit fontScale="92500" lnSpcReduction="10000"/>
          </a:bodyPr>
          <a:lstStyle/>
          <a:p>
            <a:r>
              <a:rPr lang="es-CL" dirty="0"/>
              <a:t>Poca evidencia</a:t>
            </a:r>
          </a:p>
          <a:p>
            <a:r>
              <a:rPr lang="es-CL" dirty="0"/>
              <a:t>Dietas variables</a:t>
            </a:r>
          </a:p>
          <a:p>
            <a:r>
              <a:rPr lang="es-CL" dirty="0"/>
              <a:t>Compleja composición química de lo que comemos: aditivos y conservantes</a:t>
            </a:r>
          </a:p>
          <a:p>
            <a:endParaRPr lang="es-CL" dirty="0"/>
          </a:p>
        </p:txBody>
      </p:sp>
      <p:sp>
        <p:nvSpPr>
          <p:cNvPr id="4" name="Marcador de pie de página 3">
            <a:extLst>
              <a:ext uri="{FF2B5EF4-FFF2-40B4-BE49-F238E27FC236}">
                <a16:creationId xmlns:a16="http://schemas.microsoft.com/office/drawing/2014/main" id="{DE7D7CDF-D191-3F42-8BBA-A47789CDA5B0}"/>
              </a:ext>
            </a:extLst>
          </p:cNvPr>
          <p:cNvSpPr>
            <a:spLocks noGrp="1"/>
          </p:cNvSpPr>
          <p:nvPr>
            <p:ph type="ftr" sz="quarter" idx="3"/>
          </p:nvPr>
        </p:nvSpPr>
        <p:spPr/>
        <p:txBody>
          <a:bodyPr/>
          <a:lstStyle/>
          <a:p>
            <a:r>
              <a:rPr lang="en-US"/>
              <a:t>Carrera de Nutrición y Dietética - Departamento Ciencias de Salud Facultad de Medicina</a:t>
            </a:r>
            <a:endParaRPr lang="en-US" sz="700"/>
          </a:p>
        </p:txBody>
      </p:sp>
      <p:sp>
        <p:nvSpPr>
          <p:cNvPr id="5" name="Marcador de contenido 2">
            <a:extLst>
              <a:ext uri="{FF2B5EF4-FFF2-40B4-BE49-F238E27FC236}">
                <a16:creationId xmlns:a16="http://schemas.microsoft.com/office/drawing/2014/main" id="{1FA8C33A-71C9-F747-AF7E-4DC81B7EC9CB}"/>
              </a:ext>
            </a:extLst>
          </p:cNvPr>
          <p:cNvSpPr txBox="1">
            <a:spLocks/>
          </p:cNvSpPr>
          <p:nvPr/>
        </p:nvSpPr>
        <p:spPr>
          <a:xfrm>
            <a:off x="1315528" y="3222659"/>
            <a:ext cx="1940944" cy="140162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lang="en-US" sz="2000" kern="1200" dirty="0" smtClean="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lang="en-US" sz="1800" kern="1200" dirty="0" smtClean="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lang="en-US" sz="1600" kern="1200" dirty="0" smtClean="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lang="en-US" sz="1400" kern="1200" dirty="0" smtClean="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lang="en-US" sz="1400" kern="1200" dirty="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CL" sz="1600" dirty="0">
                <a:solidFill>
                  <a:schemeClr val="tx1"/>
                </a:solidFill>
              </a:rPr>
              <a:t>Difícil establecer relación causal entre un determinado componente de la dieta y el fármaco</a:t>
            </a:r>
          </a:p>
        </p:txBody>
      </p:sp>
      <p:sp>
        <p:nvSpPr>
          <p:cNvPr id="6" name="Cerrar llave 5">
            <a:extLst>
              <a:ext uri="{FF2B5EF4-FFF2-40B4-BE49-F238E27FC236}">
                <a16:creationId xmlns:a16="http://schemas.microsoft.com/office/drawing/2014/main" id="{66EB1436-2175-7C44-8B4C-D5E5FECABE5E}"/>
              </a:ext>
            </a:extLst>
          </p:cNvPr>
          <p:cNvSpPr/>
          <p:nvPr/>
        </p:nvSpPr>
        <p:spPr>
          <a:xfrm rot="5400000">
            <a:off x="1883231" y="1058698"/>
            <a:ext cx="586596" cy="343865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graphicFrame>
        <p:nvGraphicFramePr>
          <p:cNvPr id="9" name="Diagrama 8">
            <a:extLst>
              <a:ext uri="{FF2B5EF4-FFF2-40B4-BE49-F238E27FC236}">
                <a16:creationId xmlns:a16="http://schemas.microsoft.com/office/drawing/2014/main" id="{1F89C613-46A7-F34C-B54A-A2D21B59C595}"/>
              </a:ext>
            </a:extLst>
          </p:cNvPr>
          <p:cNvGraphicFramePr/>
          <p:nvPr>
            <p:extLst>
              <p:ext uri="{D42A27DB-BD31-4B8C-83A1-F6EECF244321}">
                <p14:modId xmlns:p14="http://schemas.microsoft.com/office/powerpoint/2010/main" val="2338018799"/>
              </p:ext>
            </p:extLst>
          </p:nvPr>
        </p:nvGraphicFramePr>
        <p:xfrm>
          <a:off x="4909037" y="1022840"/>
          <a:ext cx="4093295" cy="3097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664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Graphic spid="9"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153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mujer, tabla, amarillo, gente&#10;&#10;Descripción generada automáticamente">
            <a:extLst>
              <a:ext uri="{FF2B5EF4-FFF2-40B4-BE49-F238E27FC236}">
                <a16:creationId xmlns:a16="http://schemas.microsoft.com/office/drawing/2014/main" id="{5C70103C-E009-144D-B0AC-8B76C37DB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129" y="16933"/>
            <a:ext cx="3967671" cy="5086758"/>
          </a:xfrm>
          <a:prstGeom prst="rect">
            <a:avLst/>
          </a:prstGeom>
          <a:noFill/>
        </p:spPr>
      </p:pic>
    </p:spTree>
    <p:extLst>
      <p:ext uri="{BB962C8B-B14F-4D97-AF65-F5344CB8AC3E}">
        <p14:creationId xmlns:p14="http://schemas.microsoft.com/office/powerpoint/2010/main" val="1589830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1F6221-B662-7341-8842-2038DE4A6ED7}"/>
              </a:ext>
            </a:extLst>
          </p:cNvPr>
          <p:cNvSpPr>
            <a:spLocks noGrp="1"/>
          </p:cNvSpPr>
          <p:nvPr>
            <p:ph type="title"/>
          </p:nvPr>
        </p:nvSpPr>
        <p:spPr/>
        <p:txBody>
          <a:bodyPr/>
          <a:lstStyle/>
          <a:p>
            <a:r>
              <a:rPr lang="es-CL"/>
              <a:t>Factores involucrados</a:t>
            </a:r>
          </a:p>
        </p:txBody>
      </p:sp>
      <p:sp>
        <p:nvSpPr>
          <p:cNvPr id="3" name="Marcador de contenido 2">
            <a:extLst>
              <a:ext uri="{FF2B5EF4-FFF2-40B4-BE49-F238E27FC236}">
                <a16:creationId xmlns:a16="http://schemas.microsoft.com/office/drawing/2014/main" id="{97630F7D-E7CF-F84E-83B9-3A61278F1AD1}"/>
              </a:ext>
            </a:extLst>
          </p:cNvPr>
          <p:cNvSpPr>
            <a:spLocks noGrp="1"/>
          </p:cNvSpPr>
          <p:nvPr>
            <p:ph idx="1"/>
          </p:nvPr>
        </p:nvSpPr>
        <p:spPr>
          <a:xfrm>
            <a:off x="457200" y="702940"/>
            <a:ext cx="8229600" cy="650849"/>
          </a:xfrm>
        </p:spPr>
        <p:txBody>
          <a:bodyPr>
            <a:normAutofit/>
          </a:bodyPr>
          <a:lstStyle/>
          <a:p>
            <a:r>
              <a:rPr lang="es-CL" sz="1600" dirty="0">
                <a:solidFill>
                  <a:schemeClr val="tx1"/>
                </a:solidFill>
              </a:rPr>
              <a:t>Serán dependientes de cualquiera de los tres agentes implicados en el proceso: paciente, medicamento y alimento.</a:t>
            </a:r>
          </a:p>
        </p:txBody>
      </p:sp>
      <p:sp>
        <p:nvSpPr>
          <p:cNvPr id="4" name="Marcador de pie de página 3">
            <a:extLst>
              <a:ext uri="{FF2B5EF4-FFF2-40B4-BE49-F238E27FC236}">
                <a16:creationId xmlns:a16="http://schemas.microsoft.com/office/drawing/2014/main" id="{3766D600-E37B-2049-AD5B-4B613E505447}"/>
              </a:ext>
            </a:extLst>
          </p:cNvPr>
          <p:cNvSpPr>
            <a:spLocks noGrp="1"/>
          </p:cNvSpPr>
          <p:nvPr>
            <p:ph type="ftr" sz="quarter" idx="3"/>
          </p:nvPr>
        </p:nvSpPr>
        <p:spPr/>
        <p:txBody>
          <a:bodyPr/>
          <a:lstStyle/>
          <a:p>
            <a:r>
              <a:rPr lang="es-CL" sz="700" i="0" dirty="0"/>
              <a:t>M.A. Alonso Álvarez, I. Sastre Gervás . </a:t>
            </a:r>
            <a:r>
              <a:rPr lang="en-US" sz="700" i="0" dirty="0" err="1"/>
              <a:t>Fármacos</a:t>
            </a:r>
            <a:r>
              <a:rPr lang="en-US" sz="700" i="0" dirty="0"/>
              <a:t> y alimentos. </a:t>
            </a:r>
            <a:r>
              <a:rPr lang="en-US" sz="700" i="0" dirty="0" err="1"/>
              <a:t>Interacción</a:t>
            </a:r>
            <a:r>
              <a:rPr lang="en-US" sz="700" i="0" dirty="0"/>
              <a:t>. En: Manual </a:t>
            </a:r>
            <a:r>
              <a:rPr lang="en-US" sz="700" i="0" dirty="0" err="1"/>
              <a:t>práctico</a:t>
            </a:r>
            <a:r>
              <a:rPr lang="en-US" sz="700" i="0" dirty="0"/>
              <a:t> de </a:t>
            </a:r>
            <a:r>
              <a:rPr lang="en-US" sz="700" i="0" dirty="0" err="1"/>
              <a:t>nutrición</a:t>
            </a:r>
            <a:r>
              <a:rPr lang="en-US" sz="700" i="0" dirty="0"/>
              <a:t> en </a:t>
            </a:r>
            <a:r>
              <a:rPr lang="en-US" sz="700" i="0" dirty="0" err="1"/>
              <a:t>pediatría</a:t>
            </a:r>
            <a:r>
              <a:rPr lang="en-US" sz="700" i="0" dirty="0"/>
              <a:t>. Ergon. 2008, p 511-518</a:t>
            </a:r>
            <a:endParaRPr lang="es-CL" sz="700" i="0" dirty="0"/>
          </a:p>
        </p:txBody>
      </p:sp>
      <p:graphicFrame>
        <p:nvGraphicFramePr>
          <p:cNvPr id="6" name="Diagrama 5">
            <a:extLst>
              <a:ext uri="{FF2B5EF4-FFF2-40B4-BE49-F238E27FC236}">
                <a16:creationId xmlns:a16="http://schemas.microsoft.com/office/drawing/2014/main" id="{2999F17C-37CD-1043-BB30-60FCCCE6429B}"/>
              </a:ext>
            </a:extLst>
          </p:cNvPr>
          <p:cNvGraphicFramePr/>
          <p:nvPr>
            <p:extLst>
              <p:ext uri="{D42A27DB-BD31-4B8C-83A1-F6EECF244321}">
                <p14:modId xmlns:p14="http://schemas.microsoft.com/office/powerpoint/2010/main" val="3599827353"/>
              </p:ext>
            </p:extLst>
          </p:nvPr>
        </p:nvGraphicFramePr>
        <p:xfrm>
          <a:off x="742208" y="1406761"/>
          <a:ext cx="7659584" cy="3310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997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5BB0619-6F84-AF46-B274-F04BF822160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8926F53E-9AF0-0B4F-A2BF-AD0C7698F2A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D3F5C3E4-C542-F141-8AD9-72769D8DDA7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389DA21E-16CC-C442-9C31-1989B143020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AC9883A1-3121-BA40-AD33-BF28CED00A6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7989AB3E-9B05-304D-BFE3-AB257544FC9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1870443A-5E88-D547-BBB4-5BCAF01C43D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96FC9241-ECDF-D34F-97F2-63AD6016A50E}"/>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EE878A62-F952-E540-AC07-1DE94F7437BC}"/>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248C2C87-5C4D-8148-BFEA-B3D1C8534862}"/>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A4108E0C-E76C-BB4A-B2DE-A357A9FDEC1F}"/>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graphicEl>
                                              <a:dgm id="{9C116F6F-44D5-5E42-A022-772AD4AEBEBA}"/>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graphicEl>
                                              <a:dgm id="{DB64E4AE-DE51-9445-BB7B-D4485DC39CC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B27F24-122D-0B4E-9251-665C6D33BF33}"/>
              </a:ext>
            </a:extLst>
          </p:cNvPr>
          <p:cNvSpPr>
            <a:spLocks noGrp="1"/>
          </p:cNvSpPr>
          <p:nvPr>
            <p:ph type="title"/>
          </p:nvPr>
        </p:nvSpPr>
        <p:spPr/>
        <p:txBody>
          <a:bodyPr/>
          <a:lstStyle/>
          <a:p>
            <a:r>
              <a:rPr lang="es-CL"/>
              <a:t>¿Por qué es importante?</a:t>
            </a:r>
          </a:p>
        </p:txBody>
      </p:sp>
      <p:sp>
        <p:nvSpPr>
          <p:cNvPr id="3" name="Marcador de contenido 2">
            <a:extLst>
              <a:ext uri="{FF2B5EF4-FFF2-40B4-BE49-F238E27FC236}">
                <a16:creationId xmlns:a16="http://schemas.microsoft.com/office/drawing/2014/main" id="{7201A4FC-6C8A-884F-AC47-10EA7F116AD9}"/>
              </a:ext>
            </a:extLst>
          </p:cNvPr>
          <p:cNvSpPr>
            <a:spLocks noGrp="1"/>
          </p:cNvSpPr>
          <p:nvPr>
            <p:ph idx="1"/>
          </p:nvPr>
        </p:nvSpPr>
        <p:spPr/>
        <p:txBody>
          <a:bodyPr/>
          <a:lstStyle/>
          <a:p>
            <a:r>
              <a:rPr lang="es-CL" dirty="0"/>
              <a:t>La interacción fármaco nutriente ha sido descrita a lo largo de la historia y afecta tanto en la acción terapéutica de un fármaco como en la absorción de nutrientes que pueden ser críticos.</a:t>
            </a:r>
          </a:p>
          <a:p>
            <a:pPr marL="0" indent="0">
              <a:buNone/>
            </a:pPr>
            <a:endParaRPr lang="es-CL" dirty="0"/>
          </a:p>
          <a:p>
            <a:r>
              <a:rPr lang="es-CL" dirty="0"/>
              <a:t>Una de las edades más sensibles a la interacción F-N es la edad pediátrica</a:t>
            </a:r>
          </a:p>
          <a:p>
            <a:pPr lvl="1"/>
            <a:r>
              <a:rPr lang="es-CL" dirty="0"/>
              <a:t>Nutrientes críticos tanto para crecimiento como para patologías especificas</a:t>
            </a:r>
          </a:p>
          <a:p>
            <a:pPr lvl="1"/>
            <a:r>
              <a:rPr lang="es-CL" dirty="0"/>
              <a:t>Patologías crónicas la multiterapia medicamentosa es usual</a:t>
            </a:r>
          </a:p>
        </p:txBody>
      </p:sp>
      <p:sp>
        <p:nvSpPr>
          <p:cNvPr id="4" name="Marcador de pie de página 3">
            <a:extLst>
              <a:ext uri="{FF2B5EF4-FFF2-40B4-BE49-F238E27FC236}">
                <a16:creationId xmlns:a16="http://schemas.microsoft.com/office/drawing/2014/main" id="{5A0BB7ED-123F-E544-B4B0-5656969920E7}"/>
              </a:ext>
            </a:extLst>
          </p:cNvPr>
          <p:cNvSpPr>
            <a:spLocks noGrp="1"/>
          </p:cNvSpPr>
          <p:nvPr>
            <p:ph type="ftr" sz="quarter" idx="3"/>
          </p:nvPr>
        </p:nvSpPr>
        <p:spPr/>
        <p:txBody>
          <a:bodyPr/>
          <a:lstStyle/>
          <a:p>
            <a:r>
              <a:rPr lang="en-US" dirty="0"/>
              <a:t>Carrera de </a:t>
            </a:r>
            <a:r>
              <a:rPr lang="en-US" dirty="0" err="1"/>
              <a:t>Nutrición</a:t>
            </a:r>
            <a:r>
              <a:rPr lang="en-US"/>
              <a:t> y Dietética - Departamento Ciencias de Salud Facultad de Medicina</a:t>
            </a:r>
            <a:endParaRPr lang="en-US" sz="700"/>
          </a:p>
        </p:txBody>
      </p:sp>
    </p:spTree>
    <p:extLst>
      <p:ext uri="{BB962C8B-B14F-4D97-AF65-F5344CB8AC3E}">
        <p14:creationId xmlns:p14="http://schemas.microsoft.com/office/powerpoint/2010/main" val="131288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sz="2700" dirty="0"/>
              <a:t>Clasificación de la interacciones F-N:</a:t>
            </a:r>
          </a:p>
        </p:txBody>
      </p:sp>
      <p:sp>
        <p:nvSpPr>
          <p:cNvPr id="4" name="3 Rectángulo"/>
          <p:cNvSpPr/>
          <p:nvPr/>
        </p:nvSpPr>
        <p:spPr>
          <a:xfrm>
            <a:off x="7295133" y="4836740"/>
            <a:ext cx="1550424" cy="230832"/>
          </a:xfrm>
          <a:prstGeom prst="rect">
            <a:avLst/>
          </a:prstGeom>
        </p:spPr>
        <p:txBody>
          <a:bodyPr wrap="none">
            <a:spAutoFit/>
          </a:bodyPr>
          <a:lstStyle/>
          <a:p>
            <a:r>
              <a:rPr lang="es-CL" sz="900" dirty="0">
                <a:solidFill>
                  <a:schemeClr val="bg1">
                    <a:lumMod val="50000"/>
                  </a:schemeClr>
                </a:solidFill>
              </a:rPr>
              <a:t>(</a:t>
            </a:r>
            <a:r>
              <a:rPr lang="es-CL" sz="900" dirty="0" err="1">
                <a:solidFill>
                  <a:schemeClr val="bg1">
                    <a:lumMod val="50000"/>
                  </a:schemeClr>
                </a:solidFill>
              </a:rPr>
              <a:t>Montoro</a:t>
            </a:r>
            <a:r>
              <a:rPr lang="es-CL" sz="900" dirty="0">
                <a:solidFill>
                  <a:schemeClr val="bg1">
                    <a:lumMod val="50000"/>
                  </a:schemeClr>
                </a:solidFill>
              </a:rPr>
              <a:t> y Salgado, 1999)</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904" y="975413"/>
            <a:ext cx="4780520" cy="159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728644" y="1506086"/>
            <a:ext cx="2207969" cy="1015663"/>
          </a:xfrm>
          <a:prstGeom prst="rect">
            <a:avLst/>
          </a:prstGeom>
          <a:noFill/>
        </p:spPr>
        <p:txBody>
          <a:bodyPr wrap="square" rtlCol="0">
            <a:spAutoFit/>
          </a:bodyPr>
          <a:lstStyle/>
          <a:p>
            <a:pPr algn="ctr"/>
            <a:r>
              <a:rPr lang="es-CL" sz="2000" dirty="0">
                <a:solidFill>
                  <a:srgbClr val="595959"/>
                </a:solidFill>
                <a:latin typeface="Arial"/>
                <a:cs typeface="Arial"/>
              </a:rPr>
              <a:t>Clasificación según el </a:t>
            </a:r>
          </a:p>
          <a:p>
            <a:pPr algn="ctr"/>
            <a:r>
              <a:rPr lang="es-CL" sz="2000" dirty="0">
                <a:solidFill>
                  <a:srgbClr val="595959"/>
                </a:solidFill>
                <a:latin typeface="Arial"/>
                <a:cs typeface="Arial"/>
              </a:rPr>
              <a:t>Resultado Clínico</a:t>
            </a:r>
          </a:p>
        </p:txBody>
      </p:sp>
      <p:sp>
        <p:nvSpPr>
          <p:cNvPr id="7" name="4 CuadroTexto"/>
          <p:cNvSpPr txBox="1"/>
          <p:nvPr/>
        </p:nvSpPr>
        <p:spPr>
          <a:xfrm>
            <a:off x="794576" y="3470200"/>
            <a:ext cx="2076107" cy="1015663"/>
          </a:xfrm>
          <a:prstGeom prst="rect">
            <a:avLst/>
          </a:prstGeom>
          <a:noFill/>
        </p:spPr>
        <p:txBody>
          <a:bodyPr wrap="square" rtlCol="0">
            <a:spAutoFit/>
          </a:bodyPr>
          <a:lstStyle/>
          <a:p>
            <a:pPr algn="ctr"/>
            <a:r>
              <a:rPr lang="es-CL" sz="2000" dirty="0">
                <a:solidFill>
                  <a:srgbClr val="595959"/>
                </a:solidFill>
                <a:latin typeface="Arial"/>
                <a:cs typeface="Arial"/>
              </a:rPr>
              <a:t>Clasificación según el Mecanismo</a:t>
            </a:r>
          </a:p>
        </p:txBody>
      </p:sp>
      <p:pic>
        <p:nvPicPr>
          <p:cNvPr id="6" name="Imagen 5"/>
          <p:cNvPicPr>
            <a:picLocks noChangeAspect="1"/>
          </p:cNvPicPr>
          <p:nvPr/>
        </p:nvPicPr>
        <p:blipFill>
          <a:blip r:embed="rId4"/>
          <a:stretch>
            <a:fillRect/>
          </a:stretch>
        </p:blipFill>
        <p:spPr>
          <a:xfrm>
            <a:off x="3568904" y="2789438"/>
            <a:ext cx="3899000" cy="1915522"/>
          </a:xfrm>
          <a:prstGeom prst="rect">
            <a:avLst/>
          </a:prstGeom>
        </p:spPr>
      </p:pic>
    </p:spTree>
    <p:extLst>
      <p:ext uri="{BB962C8B-B14F-4D97-AF65-F5344CB8AC3E}">
        <p14:creationId xmlns:p14="http://schemas.microsoft.com/office/powerpoint/2010/main" val="52144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457200" y="205979"/>
            <a:ext cx="8229600" cy="443989"/>
          </a:xfrm>
        </p:spPr>
        <p:txBody>
          <a:bodyPr anchor="ctr">
            <a:noAutofit/>
          </a:bodyPr>
          <a:lstStyle/>
          <a:p>
            <a:pPr>
              <a:lnSpc>
                <a:spcPct val="90000"/>
              </a:lnSpc>
            </a:pPr>
            <a:r>
              <a:rPr lang="es-ES"/>
              <a:t>¿Cómo se produce la interacción F-N?</a:t>
            </a:r>
          </a:p>
        </p:txBody>
      </p:sp>
      <p:sp>
        <p:nvSpPr>
          <p:cNvPr id="7" name="Marcador de contenido 6"/>
          <p:cNvSpPr>
            <a:spLocks noGrp="1"/>
          </p:cNvSpPr>
          <p:nvPr>
            <p:ph sz="half" idx="1"/>
          </p:nvPr>
        </p:nvSpPr>
        <p:spPr>
          <a:xfrm>
            <a:off x="611578" y="900984"/>
            <a:ext cx="4114800" cy="3694766"/>
          </a:xfrm>
        </p:spPr>
        <p:txBody>
          <a:bodyPr>
            <a:normAutofit fontScale="85000" lnSpcReduction="20000"/>
          </a:bodyPr>
          <a:lstStyle/>
          <a:p>
            <a:pPr marL="0" indent="0">
              <a:buNone/>
            </a:pPr>
            <a:r>
              <a:rPr lang="es-CL" dirty="0"/>
              <a:t>Los medicamentos y los alimentos pueden interaccionar por dos tipos de mecanismo: </a:t>
            </a:r>
          </a:p>
          <a:p>
            <a:pPr marL="0" indent="0">
              <a:buNone/>
            </a:pPr>
            <a:endParaRPr lang="es-CL" dirty="0"/>
          </a:p>
          <a:p>
            <a:pPr marL="0" indent="0">
              <a:buNone/>
            </a:pPr>
            <a:r>
              <a:rPr lang="es-CL" b="1" dirty="0"/>
              <a:t>Farmacocinético: </a:t>
            </a:r>
            <a:r>
              <a:rPr lang="es-ES" dirty="0"/>
              <a:t>Afecta procesos ADME:</a:t>
            </a:r>
          </a:p>
          <a:p>
            <a:pPr marL="857250" lvl="1" indent="-457200">
              <a:buFont typeface="+mj-lt"/>
              <a:buAutoNum type="arabicPeriod"/>
            </a:pPr>
            <a:r>
              <a:rPr lang="es-ES" b="1" dirty="0"/>
              <a:t>Absorción</a:t>
            </a:r>
          </a:p>
          <a:p>
            <a:pPr marL="857250" lvl="1" indent="-457200">
              <a:buFont typeface="+mj-lt"/>
              <a:buAutoNum type="arabicPeriod"/>
            </a:pPr>
            <a:r>
              <a:rPr lang="es-ES" dirty="0"/>
              <a:t>Distribución</a:t>
            </a:r>
          </a:p>
          <a:p>
            <a:pPr marL="857250" lvl="1" indent="-457200">
              <a:buFont typeface="+mj-lt"/>
              <a:buAutoNum type="arabicPeriod"/>
            </a:pPr>
            <a:r>
              <a:rPr lang="es-ES" b="1" dirty="0"/>
              <a:t>Metabolismo </a:t>
            </a:r>
          </a:p>
          <a:p>
            <a:pPr marL="857250" lvl="1" indent="-457200">
              <a:buFont typeface="+mj-lt"/>
              <a:buAutoNum type="arabicPeriod"/>
            </a:pPr>
            <a:r>
              <a:rPr lang="es-ES" dirty="0"/>
              <a:t>Excreción</a:t>
            </a:r>
          </a:p>
          <a:p>
            <a:endParaRPr lang="es-CL" dirty="0"/>
          </a:p>
          <a:p>
            <a:pPr marL="0" indent="0">
              <a:buNone/>
            </a:pPr>
            <a:r>
              <a:rPr lang="es-CL" b="1" dirty="0"/>
              <a:t>Farmacodinámico:</a:t>
            </a:r>
            <a:r>
              <a:rPr lang="es-CL" dirty="0"/>
              <a:t> es menos frecuente, pero de consecuencias habitualmente más graves para el paciente. </a:t>
            </a:r>
          </a:p>
        </p:txBody>
      </p:sp>
      <p:pic>
        <p:nvPicPr>
          <p:cNvPr id="5" name="Imagen 4">
            <a:extLst>
              <a:ext uri="{FF2B5EF4-FFF2-40B4-BE49-F238E27FC236}">
                <a16:creationId xmlns:a16="http://schemas.microsoft.com/office/drawing/2014/main" id="{24F52662-AA29-EB41-A0EE-5C0AEC5798B6}"/>
              </a:ext>
            </a:extLst>
          </p:cNvPr>
          <p:cNvPicPr>
            <a:picLocks noChangeAspect="1"/>
          </p:cNvPicPr>
          <p:nvPr/>
        </p:nvPicPr>
        <p:blipFill>
          <a:blip r:embed="rId3"/>
          <a:stretch>
            <a:fillRect/>
          </a:stretch>
        </p:blipFill>
        <p:spPr>
          <a:xfrm>
            <a:off x="4613974" y="950163"/>
            <a:ext cx="4038600" cy="3341941"/>
          </a:xfrm>
          <a:prstGeom prst="rect">
            <a:avLst/>
          </a:prstGeom>
          <a:noFill/>
        </p:spPr>
      </p:pic>
      <p:sp>
        <p:nvSpPr>
          <p:cNvPr id="19" name="Footer Placeholder 4"/>
          <p:cNvSpPr>
            <a:spLocks noGrp="1"/>
          </p:cNvSpPr>
          <p:nvPr>
            <p:ph type="ftr" sz="quarter" idx="3"/>
          </p:nvPr>
        </p:nvSpPr>
        <p:spPr>
          <a:xfrm>
            <a:off x="457201" y="4775618"/>
            <a:ext cx="8229599" cy="273844"/>
          </a:xfrm>
        </p:spPr>
        <p:txBody>
          <a:bodyPr anchor="ctr">
            <a:noAutofit/>
          </a:bodyPr>
          <a:lstStyle>
            <a:lvl1pPr algn="r">
              <a:defRPr sz="800" i="1">
                <a:solidFill>
                  <a:schemeClr val="tx1">
                    <a:tint val="75000"/>
                  </a:schemeClr>
                </a:solidFill>
              </a:defRPr>
            </a:lvl1pPr>
          </a:lstStyle>
          <a:p>
            <a:pPr>
              <a:lnSpc>
                <a:spcPct val="90000"/>
              </a:lnSpc>
              <a:spcAft>
                <a:spcPts val="600"/>
              </a:spcAft>
            </a:pPr>
            <a:r>
              <a:rPr lang="en-US" sz="700"/>
              <a:t>Carrera de </a:t>
            </a:r>
            <a:r>
              <a:rPr lang="en-US" sz="700" err="1"/>
              <a:t>Nutrición</a:t>
            </a:r>
            <a:r>
              <a:rPr lang="en-US" sz="700"/>
              <a:t> y </a:t>
            </a:r>
            <a:r>
              <a:rPr lang="en-US" sz="700" err="1"/>
              <a:t>Dietética</a:t>
            </a:r>
            <a:r>
              <a:rPr lang="en-US" sz="700"/>
              <a:t> - </a:t>
            </a:r>
            <a:r>
              <a:rPr lang="en-US" sz="700" err="1"/>
              <a:t>Departamento</a:t>
            </a:r>
            <a:r>
              <a:rPr lang="en-US" sz="700"/>
              <a:t> </a:t>
            </a:r>
            <a:r>
              <a:rPr lang="en-US" sz="700" err="1"/>
              <a:t>Ciencias</a:t>
            </a:r>
            <a:r>
              <a:rPr lang="en-US" sz="700"/>
              <a:t> de </a:t>
            </a:r>
            <a:r>
              <a:rPr lang="en-US" sz="700" err="1"/>
              <a:t>Salud</a:t>
            </a:r>
            <a:r>
              <a:rPr lang="en-US" sz="700"/>
              <a:t> </a:t>
            </a:r>
            <a:r>
              <a:rPr lang="en-US" sz="700" err="1"/>
              <a:t>Facultad</a:t>
            </a:r>
            <a:r>
              <a:rPr lang="en-US" sz="700"/>
              <a:t> de </a:t>
            </a:r>
            <a:r>
              <a:rPr lang="en-US" sz="700" err="1"/>
              <a:t>Medicina</a:t>
            </a:r>
            <a:endParaRPr lang="en-US" sz="700"/>
          </a:p>
        </p:txBody>
      </p:sp>
      <p:sp>
        <p:nvSpPr>
          <p:cNvPr id="2" name="Rectángulo redondeado 1">
            <a:extLst>
              <a:ext uri="{FF2B5EF4-FFF2-40B4-BE49-F238E27FC236}">
                <a16:creationId xmlns:a16="http://schemas.microsoft.com/office/drawing/2014/main" id="{A447783A-2BEA-F54A-8A78-22BDEF2373B1}"/>
              </a:ext>
            </a:extLst>
          </p:cNvPr>
          <p:cNvSpPr/>
          <p:nvPr/>
        </p:nvSpPr>
        <p:spPr>
          <a:xfrm>
            <a:off x="470079" y="1803042"/>
            <a:ext cx="4038600" cy="1468192"/>
          </a:xfrm>
          <a:prstGeom prst="roundRect">
            <a:avLst/>
          </a:prstGeom>
          <a:noFill/>
          <a:ln w="38100">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7843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833F89-5C10-5B4C-8321-896F7FEE9253}"/>
              </a:ext>
            </a:extLst>
          </p:cNvPr>
          <p:cNvSpPr>
            <a:spLocks noGrp="1"/>
          </p:cNvSpPr>
          <p:nvPr>
            <p:ph type="title"/>
          </p:nvPr>
        </p:nvSpPr>
        <p:spPr/>
        <p:txBody>
          <a:bodyPr/>
          <a:lstStyle/>
          <a:p>
            <a:r>
              <a:rPr lang="es-CL" dirty="0"/>
              <a:t>Farmacocinética: Absorción</a:t>
            </a:r>
          </a:p>
        </p:txBody>
      </p:sp>
      <p:graphicFrame>
        <p:nvGraphicFramePr>
          <p:cNvPr id="3" name="Marcador de contenido 2">
            <a:extLst>
              <a:ext uri="{FF2B5EF4-FFF2-40B4-BE49-F238E27FC236}">
                <a16:creationId xmlns:a16="http://schemas.microsoft.com/office/drawing/2014/main" id="{B0F4F66B-CA66-DD43-9562-FE8F8BF122D5}"/>
              </a:ext>
            </a:extLst>
          </p:cNvPr>
          <p:cNvGraphicFramePr>
            <a:graphicFrameLocks noGrp="1"/>
          </p:cNvGraphicFramePr>
          <p:nvPr>
            <p:ph idx="1"/>
            <p:extLst>
              <p:ext uri="{D42A27DB-BD31-4B8C-83A1-F6EECF244321}">
                <p14:modId xmlns:p14="http://schemas.microsoft.com/office/powerpoint/2010/main" val="3346177010"/>
              </p:ext>
            </p:extLst>
          </p:nvPr>
        </p:nvGraphicFramePr>
        <p:xfrm>
          <a:off x="457200" y="869193"/>
          <a:ext cx="8229600" cy="3675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arcador de pie de página 4">
            <a:extLst>
              <a:ext uri="{FF2B5EF4-FFF2-40B4-BE49-F238E27FC236}">
                <a16:creationId xmlns:a16="http://schemas.microsoft.com/office/drawing/2014/main" id="{EC3AAEE5-4142-294C-91E0-C2C666DD71F7}"/>
              </a:ext>
            </a:extLst>
          </p:cNvPr>
          <p:cNvSpPr>
            <a:spLocks noGrp="1"/>
          </p:cNvSpPr>
          <p:nvPr>
            <p:ph type="ftr" sz="quarter" idx="3"/>
          </p:nvPr>
        </p:nvSpPr>
        <p:spPr/>
        <p:txBody>
          <a:bodyPr/>
          <a:lstStyle/>
          <a:p>
            <a:r>
              <a:rPr lang="en-US"/>
              <a:t>Carrera de </a:t>
            </a:r>
            <a:r>
              <a:rPr lang="en-US" err="1"/>
              <a:t>Nutrición</a:t>
            </a:r>
            <a:r>
              <a:rPr lang="en-US"/>
              <a:t> y </a:t>
            </a:r>
            <a:r>
              <a:rPr lang="en-US" err="1"/>
              <a:t>Dietética</a:t>
            </a:r>
            <a:r>
              <a:rPr lang="en-US"/>
              <a:t> - </a:t>
            </a:r>
            <a:r>
              <a:rPr lang="en-US" err="1"/>
              <a:t>Departamento</a:t>
            </a:r>
            <a:r>
              <a:rPr lang="en-US"/>
              <a:t> </a:t>
            </a:r>
            <a:r>
              <a:rPr lang="en-US" err="1"/>
              <a:t>Ciencias</a:t>
            </a:r>
            <a:r>
              <a:rPr lang="en-US"/>
              <a:t> de </a:t>
            </a:r>
            <a:r>
              <a:rPr lang="en-US" err="1"/>
              <a:t>Salud</a:t>
            </a:r>
            <a:r>
              <a:rPr lang="en-US"/>
              <a:t> </a:t>
            </a:r>
            <a:r>
              <a:rPr lang="en-US" err="1"/>
              <a:t>Facultad</a:t>
            </a:r>
            <a:r>
              <a:rPr lang="en-US"/>
              <a:t> de </a:t>
            </a:r>
            <a:r>
              <a:rPr lang="en-US" err="1"/>
              <a:t>Medicina</a:t>
            </a:r>
            <a:endParaRPr lang="en-US" sz="700"/>
          </a:p>
        </p:txBody>
      </p:sp>
    </p:spTree>
    <p:extLst>
      <p:ext uri="{BB962C8B-B14F-4D97-AF65-F5344CB8AC3E}">
        <p14:creationId xmlns:p14="http://schemas.microsoft.com/office/powerpoint/2010/main" val="136855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D82D90B9-F9F0-7E4C-8A46-58D0136D1E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C4B152FF-2688-AC49-A4A2-85804530F04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35267F20-B370-F941-A3BB-EB8A32312F0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8F7604DA-80A6-5744-B56E-128C5169336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theme/theme1.xml><?xml version="1.0" encoding="utf-8"?>
<a:theme xmlns:a="http://schemas.openxmlformats.org/drawingml/2006/main" name="Nutric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173</TotalTime>
  <Words>3627</Words>
  <Application>Microsoft Macintosh PowerPoint</Application>
  <PresentationFormat>Presentación en pantalla (16:9)</PresentationFormat>
  <Paragraphs>338</Paragraphs>
  <Slides>41</Slides>
  <Notes>39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41</vt:i4>
      </vt:variant>
    </vt:vector>
  </HeadingPairs>
  <TitlesOfParts>
    <vt:vector size="46" baseType="lpstr">
      <vt:lpstr>Arial</vt:lpstr>
      <vt:lpstr>Calibri</vt:lpstr>
      <vt:lpstr>Courier New</vt:lpstr>
      <vt:lpstr>Wingdings</vt:lpstr>
      <vt:lpstr>Nutricion</vt:lpstr>
      <vt:lpstr>Interacción fármaco-nutriente en niños</vt:lpstr>
      <vt:lpstr>Hoja de Ruta</vt:lpstr>
      <vt:lpstr>Definición</vt:lpstr>
      <vt:lpstr>Aclaración</vt:lpstr>
      <vt:lpstr>Factores involucrados</vt:lpstr>
      <vt:lpstr>¿Por qué es importante?</vt:lpstr>
      <vt:lpstr>Clasificación de la interacciones F-N:</vt:lpstr>
      <vt:lpstr>¿Cómo se produce la interacción F-N?</vt:lpstr>
      <vt:lpstr>Farmacocinética: Absorción</vt:lpstr>
      <vt:lpstr>Farmacocinética: Absorción</vt:lpstr>
      <vt:lpstr>Farmacocinética: Metabolismo</vt:lpstr>
      <vt:lpstr>Presentación de PowerPoint</vt:lpstr>
      <vt:lpstr>Presentación de PowerPoint</vt:lpstr>
      <vt:lpstr>Farmacocinética: Metabolismo</vt:lpstr>
      <vt:lpstr>Presentación de PowerPoint</vt:lpstr>
      <vt:lpstr>Presentación de PowerPoint</vt:lpstr>
      <vt:lpstr>¿Cómo se produce la interacción F-N?</vt:lpstr>
      <vt:lpstr>Farmacodinámica</vt:lpstr>
      <vt:lpstr>Absorción de nutrientes </vt:lpstr>
      <vt:lpstr>Presentación de PowerPoint</vt:lpstr>
      <vt:lpstr>Mecanismos de efecto en alimentos</vt:lpstr>
      <vt:lpstr>Presentación de PowerPoint</vt:lpstr>
      <vt:lpstr>Interacción F-N y factores de riesgo </vt:lpstr>
      <vt:lpstr>Interacción F-N y factores de riesgo </vt:lpstr>
      <vt:lpstr>Interacción F-N y factores de riesgo </vt:lpstr>
      <vt:lpstr>Anticonvulsivantes </vt:lpstr>
      <vt:lpstr>Vitamina D</vt:lpstr>
      <vt:lpstr>Vitamina D</vt:lpstr>
      <vt:lpstr>Vitamina B12 y Ácido fólico</vt:lpstr>
      <vt:lpstr>Ácido fólico </vt:lpstr>
      <vt:lpstr>Vitamina B12 y Homocisteína </vt:lpstr>
      <vt:lpstr>Vitamina K</vt:lpstr>
      <vt:lpstr>Vitamina K</vt:lpstr>
      <vt:lpstr>L-Carnitina</vt:lpstr>
      <vt:lpstr>Otros efectos</vt:lpstr>
      <vt:lpstr>Metodos de adminitración y estabilidad de fármacos</vt:lpstr>
      <vt:lpstr>Metodos de adminitración y estabilidad de fármacos</vt:lpstr>
      <vt:lpstr>Metodos de adminitración y estabilidad de fármacos</vt:lpstr>
      <vt:lpstr>Conclusión</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Interacción fármaco-nutriente en niños</dc:title>
  <dc:creator>Valentina  Parga Concha</dc:creator>
  <cp:lastModifiedBy>Valentina  Parga Concha</cp:lastModifiedBy>
  <cp:revision>5</cp:revision>
  <dcterms:created xsi:type="dcterms:W3CDTF">2020-06-08T20:10:13Z</dcterms:created>
  <dcterms:modified xsi:type="dcterms:W3CDTF">2020-06-08T23:04:11Z</dcterms:modified>
</cp:coreProperties>
</file>